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256" r:id="rId2"/>
    <p:sldId id="303" r:id="rId3"/>
    <p:sldId id="309" r:id="rId4"/>
    <p:sldId id="295" r:id="rId5"/>
    <p:sldId id="296" r:id="rId6"/>
    <p:sldId id="258" r:id="rId7"/>
    <p:sldId id="310" r:id="rId8"/>
    <p:sldId id="311" r:id="rId9"/>
    <p:sldId id="312" r:id="rId10"/>
    <p:sldId id="262" r:id="rId11"/>
    <p:sldId id="263" r:id="rId12"/>
    <p:sldId id="265" r:id="rId13"/>
    <p:sldId id="266" r:id="rId14"/>
    <p:sldId id="264"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67" r:id="rId32"/>
    <p:sldId id="287" r:id="rId33"/>
    <p:sldId id="268" r:id="rId34"/>
    <p:sldId id="288" r:id="rId35"/>
    <p:sldId id="289" r:id="rId36"/>
    <p:sldId id="290" r:id="rId37"/>
    <p:sldId id="291" r:id="rId38"/>
    <p:sldId id="293" r:id="rId39"/>
    <p:sldId id="294" r:id="rId40"/>
    <p:sldId id="269"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p15:clr>
            <a:srgbClr val="A4A3A4"/>
          </p15:clr>
        </p15:guide>
        <p15:guide id="6"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01"/>
  </p:normalViewPr>
  <p:slideViewPr>
    <p:cSldViewPr snapToGrid="0" showGuides="1">
      <p:cViewPr varScale="1">
        <p:scale>
          <a:sx n="114" d="100"/>
          <a:sy n="114" d="100"/>
        </p:scale>
        <p:origin x="1506" y="114"/>
      </p:cViewPr>
      <p:guideLst>
        <p:guide orient="horz" pos="2160"/>
        <p:guide pos="2880"/>
      </p:guideLst>
    </p:cSldViewPr>
  </p:slideViewPr>
  <p:notesTextViewPr>
    <p:cViewPr>
      <p:scale>
        <a:sx n="1" d="1"/>
        <a:sy n="1" d="1"/>
      </p:scale>
      <p:origin x="0" y="0"/>
    </p:cViewPr>
  </p:notesTextViewPr>
  <p:notesViewPr>
    <p:cSldViewPr snapToGrid="0" showGuides="1">
      <p:cViewPr>
        <p:scale>
          <a:sx n="148" d="100"/>
          <a:sy n="148" d="100"/>
        </p:scale>
        <p:origin x="3800" y="-25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827520" y="9119474"/>
            <a:ext cx="487680" cy="481726"/>
          </a:xfrm>
          <a:prstGeom prst="rect">
            <a:avLst/>
          </a:prstGeom>
        </p:spPr>
        <p:txBody>
          <a:bodyPr vert="horz" lIns="96661" tIns="48331" rIns="96661" bIns="48331" rtlCol="0" anchor="ctr"/>
          <a:lstStyle>
            <a:lvl1pPr algn="r">
              <a:defRPr sz="1300"/>
            </a:lvl1pPr>
          </a:lstStyle>
          <a:p>
            <a:pPr algn="l"/>
            <a:fld id="{697B12D4-4E44-48C5-B3AA-ECDAF4D2CE64}" type="slidenum">
              <a:rPr lang="en-US" b="1" smtClean="0"/>
              <a:pPr algn="l"/>
              <a:t>‹#›</a:t>
            </a:fld>
            <a:endParaRPr lang="en-US" b="1" dirty="0"/>
          </a:p>
        </p:txBody>
      </p:sp>
      <p:sp>
        <p:nvSpPr>
          <p:cNvPr id="7" name="Header Placeholder 6"/>
          <p:cNvSpPr>
            <a:spLocks noGrp="1"/>
          </p:cNvSpPr>
          <p:nvPr>
            <p:ph type="hdr" sz="quarter"/>
          </p:nvPr>
        </p:nvSpPr>
        <p:spPr>
          <a:xfrm>
            <a:off x="590710" y="108175"/>
            <a:ext cx="6110755" cy="481727"/>
          </a:xfrm>
          <a:prstGeom prst="rect">
            <a:avLst/>
          </a:prstGeom>
        </p:spPr>
        <p:txBody>
          <a:bodyPr vert="horz" lIns="0" tIns="96661" rIns="0" bIns="96661" rtlCol="0"/>
          <a:lstStyle>
            <a:lvl1pPr algn="l">
              <a:defRPr sz="1300"/>
            </a:lvl1pPr>
          </a:lstStyle>
          <a:p>
            <a:endParaRPr lang="en-US" dirty="0">
              <a:latin typeface="Arial"/>
              <a:cs typeface="Arial"/>
            </a:endParaRPr>
          </a:p>
        </p:txBody>
      </p:sp>
      <p:cxnSp>
        <p:nvCxnSpPr>
          <p:cNvPr id="10" name="Straight Connector 9"/>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44A3003-2FCD-9C4A-AECA-7A660DE7C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10" y="9228920"/>
            <a:ext cx="1435608" cy="243783"/>
          </a:xfrm>
          <a:prstGeom prst="rect">
            <a:avLst/>
          </a:prstGeom>
        </p:spPr>
      </p:pic>
    </p:spTree>
    <p:extLst>
      <p:ext uri="{BB962C8B-B14F-4D97-AF65-F5344CB8AC3E}">
        <p14:creationId xmlns:p14="http://schemas.microsoft.com/office/powerpoint/2010/main" val="185921843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35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828076" y="9119474"/>
            <a:ext cx="487680" cy="481726"/>
          </a:xfrm>
          <a:prstGeom prst="rect">
            <a:avLst/>
          </a:prstGeom>
        </p:spPr>
        <p:txBody>
          <a:bodyPr vert="horz" lIns="96661" tIns="48331" rIns="96661" bIns="48331" rtlCol="0" anchor="ctr"/>
          <a:lstStyle>
            <a:lvl1pPr algn="l">
              <a:defRPr sz="1300" b="1"/>
            </a:lvl1pPr>
          </a:lstStyle>
          <a:p>
            <a:fld id="{30F18498-1159-498D-8DC7-E1A69C582DF5}" type="slidenum">
              <a:rPr lang="en-US" smtClean="0"/>
              <a:pPr/>
              <a:t>‹#›</a:t>
            </a:fld>
            <a:endParaRPr lang="en-US" dirty="0"/>
          </a:p>
        </p:txBody>
      </p:sp>
      <p:cxnSp>
        <p:nvCxnSpPr>
          <p:cNvPr id="13" name="Straight Connector 12"/>
          <p:cNvCxnSpPr/>
          <p:nvPr/>
        </p:nvCxnSpPr>
        <p:spPr>
          <a:xfrm>
            <a:off x="590712" y="9119474"/>
            <a:ext cx="61475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ader Placeholder 13"/>
          <p:cNvSpPr>
            <a:spLocks noGrp="1"/>
          </p:cNvSpPr>
          <p:nvPr>
            <p:ph type="hdr" sz="quarter"/>
          </p:nvPr>
        </p:nvSpPr>
        <p:spPr>
          <a:xfrm>
            <a:off x="568959" y="101414"/>
            <a:ext cx="5022188" cy="481727"/>
          </a:xfrm>
          <a:prstGeom prst="rect">
            <a:avLst/>
          </a:prstGeom>
        </p:spPr>
        <p:txBody>
          <a:bodyPr vert="horz" lIns="0" tIns="96661" rIns="0" bIns="96661" rtlCol="0"/>
          <a:lstStyle>
            <a:lvl1pPr algn="l">
              <a:defRPr sz="1300">
                <a:latin typeface="Arial"/>
                <a:cs typeface="Arial"/>
              </a:defRPr>
            </a:lvl1pPr>
          </a:lstStyle>
          <a:p>
            <a:endParaRPr lang="en-US" dirty="0"/>
          </a:p>
        </p:txBody>
      </p:sp>
      <p:pic>
        <p:nvPicPr>
          <p:cNvPr id="8" name="Picture 7">
            <a:extLst>
              <a:ext uri="{FF2B5EF4-FFF2-40B4-BE49-F238E27FC236}">
                <a16:creationId xmlns:a16="http://schemas.microsoft.com/office/drawing/2014/main" id="{78A0FD5F-93B0-E843-BE18-27A26E83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0" y="9228920"/>
            <a:ext cx="1435608" cy="243783"/>
          </a:xfrm>
          <a:prstGeom prst="rect">
            <a:avLst/>
          </a:prstGeom>
        </p:spPr>
      </p:pic>
    </p:spTree>
    <p:extLst>
      <p:ext uri="{BB962C8B-B14F-4D97-AF65-F5344CB8AC3E}">
        <p14:creationId xmlns:p14="http://schemas.microsoft.com/office/powerpoint/2010/main" val="395029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35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t>1</a:t>
            </a:fld>
            <a:endParaRPr lang="en-US"/>
          </a:p>
        </p:txBody>
      </p:sp>
    </p:spTree>
    <p:extLst>
      <p:ext uri="{BB962C8B-B14F-4D97-AF65-F5344CB8AC3E}">
        <p14:creationId xmlns:p14="http://schemas.microsoft.com/office/powerpoint/2010/main" val="618738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o Seal">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E4C5CF-75A0-0A41-8CD2-59420448E8C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189" t="541" r="16898"/>
          <a:stretch/>
        </p:blipFill>
        <p:spPr>
          <a:xfrm>
            <a:off x="0" y="0"/>
            <a:ext cx="9144000" cy="6341446"/>
          </a:xfrm>
          <a:prstGeom prst="rect">
            <a:avLst/>
          </a:prstGeom>
        </p:spPr>
      </p:pic>
      <p:sp>
        <p:nvSpPr>
          <p:cNvPr id="12" name="Rectangle 11">
            <a:extLst>
              <a:ext uri="{FF2B5EF4-FFF2-40B4-BE49-F238E27FC236}">
                <a16:creationId xmlns:a16="http://schemas.microsoft.com/office/drawing/2014/main" id="{E5390AE0-38A2-DF48-A4A0-1035506314D6}"/>
              </a:ext>
            </a:extLst>
          </p:cNvPr>
          <p:cNvSpPr/>
          <p:nvPr userDrawn="1"/>
        </p:nvSpPr>
        <p:spPr>
          <a:xfrm>
            <a:off x="0" y="6327907"/>
            <a:ext cx="9144000" cy="530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B4475ADB-C1B8-0549-9B92-ADE2B02EC8BD}"/>
              </a:ext>
            </a:extLst>
          </p:cNvPr>
          <p:cNvSpPr>
            <a:spLocks noGrp="1"/>
          </p:cNvSpPr>
          <p:nvPr>
            <p:ph type="ctrTitle" hasCustomPrompt="1"/>
          </p:nvPr>
        </p:nvSpPr>
        <p:spPr>
          <a:xfrm>
            <a:off x="381000" y="1942488"/>
            <a:ext cx="5513387" cy="2451079"/>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14" name="Subtitle 2">
            <a:extLst>
              <a:ext uri="{FF2B5EF4-FFF2-40B4-BE49-F238E27FC236}">
                <a16:creationId xmlns:a16="http://schemas.microsoft.com/office/drawing/2014/main" id="{027BBF95-049B-F046-A443-7F368AF31362}"/>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A0B9F750-AD01-5040-9161-714A32C62AEB}"/>
              </a:ext>
            </a:extLst>
          </p:cNvPr>
          <p:cNvSpPr txBox="1"/>
          <p:nvPr userDrawn="1"/>
        </p:nvSpPr>
        <p:spPr>
          <a:xfrm>
            <a:off x="381001" y="5335764"/>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
        <p:nvSpPr>
          <p:cNvPr id="16" name="TextBox 15">
            <a:extLst>
              <a:ext uri="{FF2B5EF4-FFF2-40B4-BE49-F238E27FC236}">
                <a16:creationId xmlns:a16="http://schemas.microsoft.com/office/drawing/2014/main" id="{8CBE2C6F-E761-A242-8F77-F76FD4E9599D}"/>
              </a:ext>
            </a:extLst>
          </p:cNvPr>
          <p:cNvSpPr txBox="1"/>
          <p:nvPr userDrawn="1"/>
        </p:nvSpPr>
        <p:spPr>
          <a:xfrm>
            <a:off x="6057900" y="6444865"/>
            <a:ext cx="2095500" cy="184666"/>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Approved for public release and unlimited distribution.</a:t>
            </a:r>
            <a:endParaRPr lang="en-US" sz="500" dirty="0">
              <a:solidFill>
                <a:srgbClr val="000000"/>
              </a:solidFill>
              <a:latin typeface="Arial"/>
              <a:cs typeface="Arial"/>
            </a:endParaRPr>
          </a:p>
        </p:txBody>
      </p:sp>
      <p:sp>
        <p:nvSpPr>
          <p:cNvPr id="17" name="Rectangle 16">
            <a:extLst>
              <a:ext uri="{FF2B5EF4-FFF2-40B4-BE49-F238E27FC236}">
                <a16:creationId xmlns:a16="http://schemas.microsoft.com/office/drawing/2014/main" id="{E411DB47-2821-9C4C-BFD0-A0EBB2B01254}"/>
              </a:ext>
            </a:extLst>
          </p:cNvPr>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21CBEAF-4B7E-1346-9483-609D078645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99719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381000" y="1229292"/>
            <a:ext cx="8343899" cy="4866707"/>
          </a:xfrm>
        </p:spPr>
        <p:txBody>
          <a:bodyPr/>
          <a:lstStyle>
            <a:lvl1pPr>
              <a:defRPr sz="2400" b="1">
                <a:solidFill>
                  <a:schemeClr val="bg1">
                    <a:lumMod val="50000"/>
                  </a:schemeClr>
                </a:solidFill>
              </a:defRPr>
            </a:lvl1pPr>
            <a:lvl2pPr>
              <a:defRPr sz="2200">
                <a:solidFill>
                  <a:schemeClr val="bg1">
                    <a:lumMod val="50000"/>
                  </a:schemeClr>
                </a:solidFill>
              </a:defRPr>
            </a:lvl2pPr>
            <a:lvl3pPr>
              <a:defRPr sz="2200">
                <a:solidFill>
                  <a:schemeClr val="bg1">
                    <a:lumMod val="50000"/>
                  </a:schemeClr>
                </a:solidFill>
              </a:defRPr>
            </a:lvl3pPr>
            <a:lvl4pPr>
              <a:defRPr sz="2200">
                <a:solidFill>
                  <a:schemeClr val="bg1">
                    <a:lumMod val="50000"/>
                  </a:schemeClr>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8"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Tree>
    <p:extLst>
      <p:ext uri="{BB962C8B-B14F-4D97-AF65-F5344CB8AC3E}">
        <p14:creationId xmlns:p14="http://schemas.microsoft.com/office/powerpoint/2010/main" val="335532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1" y="1229293"/>
            <a:ext cx="8340968" cy="4866707"/>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6"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86351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 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27469"/>
            <a:ext cx="4114800" cy="4785456"/>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227469"/>
            <a:ext cx="4076699" cy="4785456"/>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1367020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 3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34344"/>
            <a:ext cx="2705100" cy="4785456"/>
          </a:xfrm>
        </p:spPr>
        <p:txBody>
          <a:bodyPr/>
          <a:lstStyle>
            <a:lvl1pPr>
              <a:defRPr sz="2000"/>
            </a:lvl1pPr>
            <a:lvl2pPr>
              <a:defRPr sz="2000"/>
            </a:lvl2pPr>
            <a:lvl3pPr>
              <a:defRPr sz="1800"/>
            </a:lvl3pPr>
            <a:lvl4pPr>
              <a:defRPr sz="18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10"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2" name="Content Placeholder 2"/>
          <p:cNvSpPr>
            <a:spLocks noGrp="1"/>
          </p:cNvSpPr>
          <p:nvPr>
            <p:ph sz="half" idx="12"/>
          </p:nvPr>
        </p:nvSpPr>
        <p:spPr>
          <a:xfrm>
            <a:off x="3238500" y="1234344"/>
            <a:ext cx="2705100" cy="4785456"/>
          </a:xfrm>
        </p:spPr>
        <p:txBody>
          <a:bodyPr/>
          <a:lstStyle>
            <a:lvl1pPr>
              <a:defRPr sz="2000"/>
            </a:lvl1pPr>
            <a:lvl2pPr>
              <a:defRPr sz="2000"/>
            </a:lvl2pPr>
            <a:lvl3pPr>
              <a:defRPr sz="1800"/>
            </a:lvl3pPr>
            <a:lvl4pPr>
              <a:defRPr sz="1800"/>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3"/>
          </p:nvPr>
        </p:nvSpPr>
        <p:spPr>
          <a:xfrm>
            <a:off x="6057900" y="1234344"/>
            <a:ext cx="2667000" cy="4785456"/>
          </a:xfrm>
        </p:spPr>
        <p:txBody>
          <a:bodyPr/>
          <a:lstStyle>
            <a:lvl1pPr>
              <a:defRPr sz="2000"/>
            </a:lvl1pPr>
            <a:lvl2pPr>
              <a:defRPr sz="2000"/>
            </a:lvl2pPr>
            <a:lvl3pPr>
              <a:defRPr sz="1800"/>
            </a:lvl3pPr>
            <a:lvl4pPr>
              <a:defRPr sz="18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71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 4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9"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8" name="Content Placeholder 2"/>
          <p:cNvSpPr>
            <a:spLocks noGrp="1"/>
          </p:cNvSpPr>
          <p:nvPr>
            <p:ph sz="half" idx="12"/>
          </p:nvPr>
        </p:nvSpPr>
        <p:spPr>
          <a:xfrm>
            <a:off x="25146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Edit Master text styles</a:t>
            </a:r>
          </a:p>
          <a:p>
            <a:pPr lvl="1"/>
            <a:r>
              <a:rPr lang="en-US"/>
              <a:t>Second level</a:t>
            </a:r>
          </a:p>
          <a:p>
            <a:pPr lvl="2"/>
            <a:r>
              <a:rPr lang="en-US"/>
              <a:t>Third level</a:t>
            </a:r>
          </a:p>
          <a:p>
            <a:pPr lvl="3"/>
            <a:r>
              <a:rPr lang="en-US"/>
              <a:t>Fourth level</a:t>
            </a:r>
          </a:p>
        </p:txBody>
      </p:sp>
      <p:sp>
        <p:nvSpPr>
          <p:cNvPr id="19" name="Content Placeholder 2"/>
          <p:cNvSpPr>
            <a:spLocks noGrp="1"/>
          </p:cNvSpPr>
          <p:nvPr>
            <p:ph sz="half" idx="13"/>
          </p:nvPr>
        </p:nvSpPr>
        <p:spPr>
          <a:xfrm>
            <a:off x="46482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Edit Master text styles</a:t>
            </a:r>
          </a:p>
          <a:p>
            <a:pPr lvl="1"/>
            <a:r>
              <a:rPr lang="en-US"/>
              <a:t>Second level</a:t>
            </a:r>
          </a:p>
          <a:p>
            <a:pPr lvl="2"/>
            <a:r>
              <a:rPr lang="en-US"/>
              <a:t>Third level</a:t>
            </a:r>
          </a:p>
          <a:p>
            <a:pPr lvl="3"/>
            <a:r>
              <a:rPr lang="en-US"/>
              <a:t>Fourth level</a:t>
            </a:r>
          </a:p>
        </p:txBody>
      </p:sp>
      <p:sp>
        <p:nvSpPr>
          <p:cNvPr id="20" name="Content Placeholder 2"/>
          <p:cNvSpPr>
            <a:spLocks noGrp="1"/>
          </p:cNvSpPr>
          <p:nvPr>
            <p:ph sz="half" idx="14"/>
          </p:nvPr>
        </p:nvSpPr>
        <p:spPr>
          <a:xfrm>
            <a:off x="6781800" y="1241907"/>
            <a:ext cx="19431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509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 2 Cols - Wid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295400"/>
            <a:ext cx="2705100" cy="4724400"/>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3238500" y="1229293"/>
            <a:ext cx="5486399" cy="479050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02465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 2 Cols - Wid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81000" y="1295400"/>
            <a:ext cx="5524499" cy="4724400"/>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6057900" y="1234343"/>
            <a:ext cx="2666999" cy="4785457"/>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312680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5247-CDB3-41F1-9344-59C088C2B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EDF7D-A6E3-4406-87B3-82B4926542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9B7E0-AFB0-42EC-9872-94C4225C0E96}"/>
              </a:ext>
            </a:extLst>
          </p:cNvPr>
          <p:cNvSpPr>
            <a:spLocks noGrp="1"/>
          </p:cNvSpPr>
          <p:nvPr>
            <p:ph type="dt" sz="half" idx="10"/>
          </p:nvPr>
        </p:nvSpPr>
        <p:spPr/>
        <p:txBody>
          <a:bodyPr/>
          <a:lstStyle/>
          <a:p>
            <a:fld id="{FD5AECB9-529E-46A9-BC9F-916D07AD8051}" type="datetimeFigureOut">
              <a:rPr lang="en-US" smtClean="0"/>
              <a:t>3/8/2021</a:t>
            </a:fld>
            <a:endParaRPr lang="en-US"/>
          </a:p>
        </p:txBody>
      </p:sp>
      <p:sp>
        <p:nvSpPr>
          <p:cNvPr id="5" name="Footer Placeholder 4">
            <a:extLst>
              <a:ext uri="{FF2B5EF4-FFF2-40B4-BE49-F238E27FC236}">
                <a16:creationId xmlns:a16="http://schemas.microsoft.com/office/drawing/2014/main" id="{93216253-E982-4B0E-A200-E76ECE21C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489DB-7454-4683-B783-790902FC0D1D}"/>
              </a:ext>
            </a:extLst>
          </p:cNvPr>
          <p:cNvSpPr>
            <a:spLocks noGrp="1"/>
          </p:cNvSpPr>
          <p:nvPr>
            <p:ph type="sldNum" sz="quarter" idx="12"/>
          </p:nvPr>
        </p:nvSpPr>
        <p:spPr/>
        <p:txBody>
          <a:bodyPr/>
          <a:lstStyle/>
          <a:p>
            <a:fld id="{902FA752-71D9-4231-B589-F72BDEEDA4AF}" type="slidenum">
              <a:rPr lang="en-US" smtClean="0"/>
              <a:t>‹#›</a:t>
            </a:fld>
            <a:endParaRPr lang="en-US"/>
          </a:p>
        </p:txBody>
      </p:sp>
    </p:spTree>
    <p:extLst>
      <p:ext uri="{BB962C8B-B14F-4D97-AF65-F5344CB8AC3E}">
        <p14:creationId xmlns:p14="http://schemas.microsoft.com/office/powerpoint/2010/main" val="3940961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2487-DFC1-4D1C-87DF-6FE487047F5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D4ED3E9-787C-4FCA-87B4-5176FB877D4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E971262-A5CA-40D3-95A1-F30823F9B7D0}"/>
              </a:ext>
            </a:extLst>
          </p:cNvPr>
          <p:cNvSpPr>
            <a:spLocks noGrp="1"/>
          </p:cNvSpPr>
          <p:nvPr>
            <p:ph type="dt" sz="half" idx="10"/>
          </p:nvPr>
        </p:nvSpPr>
        <p:spPr/>
        <p:txBody>
          <a:bodyPr/>
          <a:lstStyle/>
          <a:p>
            <a:fld id="{FD5AECB9-529E-46A9-BC9F-916D07AD8051}" type="datetimeFigureOut">
              <a:rPr lang="en-US" smtClean="0"/>
              <a:t>3/8/2021</a:t>
            </a:fld>
            <a:endParaRPr lang="en-US"/>
          </a:p>
        </p:txBody>
      </p:sp>
      <p:sp>
        <p:nvSpPr>
          <p:cNvPr id="5" name="Footer Placeholder 4">
            <a:extLst>
              <a:ext uri="{FF2B5EF4-FFF2-40B4-BE49-F238E27FC236}">
                <a16:creationId xmlns:a16="http://schemas.microsoft.com/office/drawing/2014/main" id="{D1CD34A4-9538-4A56-BCD2-BDBFE1C56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0AB9E-993E-4163-BF64-01A3CD7438E6}"/>
              </a:ext>
            </a:extLst>
          </p:cNvPr>
          <p:cNvSpPr>
            <a:spLocks noGrp="1"/>
          </p:cNvSpPr>
          <p:nvPr>
            <p:ph type="sldNum" sz="quarter" idx="12"/>
          </p:nvPr>
        </p:nvSpPr>
        <p:spPr/>
        <p:txBody>
          <a:bodyPr/>
          <a:lstStyle/>
          <a:p>
            <a:fld id="{902FA752-71D9-4231-B589-F72BDEEDA4AF}" type="slidenum">
              <a:rPr lang="en-US" smtClean="0"/>
              <a:t>‹#›</a:t>
            </a:fld>
            <a:endParaRPr lang="en-US"/>
          </a:p>
        </p:txBody>
      </p:sp>
    </p:spTree>
    <p:extLst>
      <p:ext uri="{BB962C8B-B14F-4D97-AF65-F5344CB8AC3E}">
        <p14:creationId xmlns:p14="http://schemas.microsoft.com/office/powerpoint/2010/main" val="396284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EI Sea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0B7E55-9F56-A940-981E-9FDE478A071F}"/>
              </a:ext>
            </a:extLst>
          </p:cNvPr>
          <p:cNvSpPr txBox="1"/>
          <p:nvPr userDrawn="1"/>
        </p:nvSpPr>
        <p:spPr>
          <a:xfrm>
            <a:off x="6057900" y="170568"/>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8" name="Rectangle 7">
            <a:extLst>
              <a:ext uri="{FF2B5EF4-FFF2-40B4-BE49-F238E27FC236}">
                <a16:creationId xmlns:a16="http://schemas.microsoft.com/office/drawing/2014/main" id="{805DD60B-C1DF-CC4A-8555-B4EEBB02DC01}"/>
              </a:ext>
            </a:extLst>
          </p:cNvPr>
          <p:cNvSpPr/>
          <p:nvPr userDrawn="1"/>
        </p:nvSpPr>
        <p:spPr>
          <a:xfrm>
            <a:off x="0" y="647700"/>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8A4FF4-691D-0F47-B0DD-5A579E44A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187378"/>
            <a:ext cx="1981200" cy="336431"/>
          </a:xfrm>
          <a:prstGeom prst="rect">
            <a:avLst/>
          </a:prstGeom>
        </p:spPr>
      </p:pic>
      <p:pic>
        <p:nvPicPr>
          <p:cNvPr id="10" name="Picture 9">
            <a:extLst>
              <a:ext uri="{FF2B5EF4-FFF2-40B4-BE49-F238E27FC236}">
                <a16:creationId xmlns:a16="http://schemas.microsoft.com/office/drawing/2014/main" id="{C334C155-A787-0C4D-BA71-D90C70F9B9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200" t="541" r="15905"/>
          <a:stretch/>
        </p:blipFill>
        <p:spPr>
          <a:xfrm>
            <a:off x="-1" y="671924"/>
            <a:ext cx="9144002" cy="6186076"/>
          </a:xfrm>
          <a:prstGeom prst="rect">
            <a:avLst/>
          </a:prstGeom>
        </p:spPr>
      </p:pic>
      <p:sp>
        <p:nvSpPr>
          <p:cNvPr id="3" name="Title 1">
            <a:extLst>
              <a:ext uri="{FF2B5EF4-FFF2-40B4-BE49-F238E27FC236}">
                <a16:creationId xmlns:a16="http://schemas.microsoft.com/office/drawing/2014/main" id="{AA92195A-7684-9A4F-AB97-CE6D3620658B}"/>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4" name="Subtitle 2">
            <a:extLst>
              <a:ext uri="{FF2B5EF4-FFF2-40B4-BE49-F238E27FC236}">
                <a16:creationId xmlns:a16="http://schemas.microsoft.com/office/drawing/2014/main" id="{31D42BA7-872D-0749-8102-64A8B1A140CB}"/>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4A5B5E-3C09-8948-9777-9945CA049CC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2" y="865953"/>
            <a:ext cx="1025392" cy="1022393"/>
          </a:xfrm>
          <a:prstGeom prst="rect">
            <a:avLst/>
          </a:prstGeom>
        </p:spPr>
      </p:pic>
      <p:sp>
        <p:nvSpPr>
          <p:cNvPr id="6" name="TextBox 5">
            <a:extLst>
              <a:ext uri="{FF2B5EF4-FFF2-40B4-BE49-F238E27FC236}">
                <a16:creationId xmlns:a16="http://schemas.microsoft.com/office/drawing/2014/main" id="{BEA1ADD2-A23F-7342-B954-97E222E811A6}"/>
              </a:ext>
            </a:extLst>
          </p:cNvPr>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ext uri="{BB962C8B-B14F-4D97-AF65-F5344CB8AC3E}">
        <p14:creationId xmlns:p14="http://schemas.microsoft.com/office/powerpoint/2010/main" val="92255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ERT Sea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0B7E55-9F56-A940-981E-9FDE478A071F}"/>
              </a:ext>
            </a:extLst>
          </p:cNvPr>
          <p:cNvSpPr txBox="1"/>
          <p:nvPr userDrawn="1"/>
        </p:nvSpPr>
        <p:spPr>
          <a:xfrm>
            <a:off x="6057900" y="170568"/>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8" name="Rectangle 7">
            <a:extLst>
              <a:ext uri="{FF2B5EF4-FFF2-40B4-BE49-F238E27FC236}">
                <a16:creationId xmlns:a16="http://schemas.microsoft.com/office/drawing/2014/main" id="{805DD60B-C1DF-CC4A-8555-B4EEBB02DC01}"/>
              </a:ext>
            </a:extLst>
          </p:cNvPr>
          <p:cNvSpPr/>
          <p:nvPr userDrawn="1"/>
        </p:nvSpPr>
        <p:spPr>
          <a:xfrm>
            <a:off x="0" y="647700"/>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8A4FF4-691D-0F47-B0DD-5A579E44A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187378"/>
            <a:ext cx="1981200" cy="336431"/>
          </a:xfrm>
          <a:prstGeom prst="rect">
            <a:avLst/>
          </a:prstGeom>
        </p:spPr>
      </p:pic>
      <p:pic>
        <p:nvPicPr>
          <p:cNvPr id="10" name="Picture 9">
            <a:extLst>
              <a:ext uri="{FF2B5EF4-FFF2-40B4-BE49-F238E27FC236}">
                <a16:creationId xmlns:a16="http://schemas.microsoft.com/office/drawing/2014/main" id="{C334C155-A787-0C4D-BA71-D90C70F9B9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200" t="541" r="15905"/>
          <a:stretch/>
        </p:blipFill>
        <p:spPr>
          <a:xfrm>
            <a:off x="-1" y="671924"/>
            <a:ext cx="9144002" cy="6186076"/>
          </a:xfrm>
          <a:prstGeom prst="rect">
            <a:avLst/>
          </a:prstGeom>
        </p:spPr>
      </p:pic>
      <p:sp>
        <p:nvSpPr>
          <p:cNvPr id="3" name="Title 1">
            <a:extLst>
              <a:ext uri="{FF2B5EF4-FFF2-40B4-BE49-F238E27FC236}">
                <a16:creationId xmlns:a16="http://schemas.microsoft.com/office/drawing/2014/main" id="{AA92195A-7684-9A4F-AB97-CE6D3620658B}"/>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4" name="Subtitle 2">
            <a:extLst>
              <a:ext uri="{FF2B5EF4-FFF2-40B4-BE49-F238E27FC236}">
                <a16:creationId xmlns:a16="http://schemas.microsoft.com/office/drawing/2014/main" id="{31D42BA7-872D-0749-8102-64A8B1A140CB}"/>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Box 5">
            <a:extLst>
              <a:ext uri="{FF2B5EF4-FFF2-40B4-BE49-F238E27FC236}">
                <a16:creationId xmlns:a16="http://schemas.microsoft.com/office/drawing/2014/main" id="{BEA1ADD2-A23F-7342-B954-97E222E811A6}"/>
              </a:ext>
            </a:extLst>
          </p:cNvPr>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pic>
        <p:nvPicPr>
          <p:cNvPr id="11" name="Picture 10">
            <a:extLst>
              <a:ext uri="{FF2B5EF4-FFF2-40B4-BE49-F238E27FC236}">
                <a16:creationId xmlns:a16="http://schemas.microsoft.com/office/drawing/2014/main" id="{E15D6B8F-C9D5-8D44-B605-87F293F320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3" y="865952"/>
            <a:ext cx="1025391" cy="1022393"/>
          </a:xfrm>
          <a:prstGeom prst="rect">
            <a:avLst/>
          </a:prstGeom>
        </p:spPr>
      </p:pic>
    </p:spTree>
    <p:extLst>
      <p:ext uri="{BB962C8B-B14F-4D97-AF65-F5344CB8AC3E}">
        <p14:creationId xmlns:p14="http://schemas.microsoft.com/office/powerpoint/2010/main" val="35196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ustom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2A24E5-64AB-D447-B0B5-30D45B8C7970}"/>
              </a:ext>
            </a:extLst>
          </p:cNvPr>
          <p:cNvSpPr>
            <a:spLocks noGrp="1"/>
          </p:cNvSpPr>
          <p:nvPr>
            <p:ph type="pic" sz="quarter" idx="10"/>
          </p:nvPr>
        </p:nvSpPr>
        <p:spPr>
          <a:xfrm>
            <a:off x="0" y="0"/>
            <a:ext cx="9144000" cy="6318250"/>
          </a:xfrm>
          <a:solidFill>
            <a:schemeClr val="bg1">
              <a:lumMod val="95000"/>
            </a:schemeClr>
          </a:solidFill>
        </p:spPr>
        <p:txBody>
          <a:bodyPr/>
          <a:lstStyle/>
          <a:p>
            <a:r>
              <a:rPr lang="en-US"/>
              <a:t>Click icon to add picture</a:t>
            </a:r>
          </a:p>
        </p:txBody>
      </p:sp>
      <p:sp>
        <p:nvSpPr>
          <p:cNvPr id="12" name="Rectangle 11">
            <a:extLst>
              <a:ext uri="{FF2B5EF4-FFF2-40B4-BE49-F238E27FC236}">
                <a16:creationId xmlns:a16="http://schemas.microsoft.com/office/drawing/2014/main" id="{E5390AE0-38A2-DF48-A4A0-1035506314D6}"/>
              </a:ext>
            </a:extLst>
          </p:cNvPr>
          <p:cNvSpPr/>
          <p:nvPr userDrawn="1"/>
        </p:nvSpPr>
        <p:spPr>
          <a:xfrm>
            <a:off x="0" y="6327907"/>
            <a:ext cx="9144000" cy="530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B4475ADB-C1B8-0549-9B92-ADE2B02EC8BD}"/>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14" name="Subtitle 2">
            <a:extLst>
              <a:ext uri="{FF2B5EF4-FFF2-40B4-BE49-F238E27FC236}">
                <a16:creationId xmlns:a16="http://schemas.microsoft.com/office/drawing/2014/main" id="{027BBF95-049B-F046-A443-7F368AF31362}"/>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8CBE2C6F-E761-A242-8F77-F76FD4E9599D}"/>
              </a:ext>
            </a:extLst>
          </p:cNvPr>
          <p:cNvSpPr txBox="1"/>
          <p:nvPr userDrawn="1"/>
        </p:nvSpPr>
        <p:spPr>
          <a:xfrm>
            <a:off x="6057900" y="6444865"/>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17" name="Rectangle 16">
            <a:extLst>
              <a:ext uri="{FF2B5EF4-FFF2-40B4-BE49-F238E27FC236}">
                <a16:creationId xmlns:a16="http://schemas.microsoft.com/office/drawing/2014/main" id="{E411DB47-2821-9C4C-BFD0-A0EBB2B01254}"/>
              </a:ext>
            </a:extLst>
          </p:cNvPr>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21CBEAF-4B7E-1346-9483-609D078645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1151972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263A-F8F1-FA46-BE7E-3BEA7E460F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7" r="21732" b="534"/>
          <a:stretch/>
        </p:blipFill>
        <p:spPr>
          <a:xfrm>
            <a:off x="-1" y="0"/>
            <a:ext cx="9144001" cy="6318764"/>
          </a:xfrm>
          <a:prstGeom prst="rect">
            <a:avLst/>
          </a:prstGeom>
        </p:spPr>
      </p:pic>
      <p:sp>
        <p:nvSpPr>
          <p:cNvPr id="4" name="Title 1">
            <a:extLst>
              <a:ext uri="{FF2B5EF4-FFF2-40B4-BE49-F238E27FC236}">
                <a16:creationId xmlns:a16="http://schemas.microsoft.com/office/drawing/2014/main" id="{6AC6420C-4903-BE4D-AFC6-BAE6CB6FF66A}"/>
              </a:ext>
            </a:extLst>
          </p:cNvPr>
          <p:cNvSpPr>
            <a:spLocks noGrp="1"/>
          </p:cNvSpPr>
          <p:nvPr>
            <p:ph type="title" hasCustomPrompt="1"/>
          </p:nvPr>
        </p:nvSpPr>
        <p:spPr bwMode="white">
          <a:xfrm>
            <a:off x="381000" y="3006078"/>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5" name="Text Placeholder 3">
            <a:extLst>
              <a:ext uri="{FF2B5EF4-FFF2-40B4-BE49-F238E27FC236}">
                <a16:creationId xmlns:a16="http://schemas.microsoft.com/office/drawing/2014/main" id="{04510740-5A79-1347-A2A3-54644259D3A1}"/>
              </a:ext>
            </a:extLst>
          </p:cNvPr>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403246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Sub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263A-F8F1-FA46-BE7E-3BEA7E460F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7" r="21732" b="534"/>
          <a:stretch/>
        </p:blipFill>
        <p:spPr>
          <a:xfrm>
            <a:off x="-1" y="0"/>
            <a:ext cx="9144001" cy="6318764"/>
          </a:xfrm>
          <a:prstGeom prst="rect">
            <a:avLst/>
          </a:prstGeom>
        </p:spPr>
      </p:pic>
      <p:sp>
        <p:nvSpPr>
          <p:cNvPr id="4" name="Title 1">
            <a:extLst>
              <a:ext uri="{FF2B5EF4-FFF2-40B4-BE49-F238E27FC236}">
                <a16:creationId xmlns:a16="http://schemas.microsoft.com/office/drawing/2014/main" id="{6AC6420C-4903-BE4D-AFC6-BAE6CB6FF66A}"/>
              </a:ext>
            </a:extLst>
          </p:cNvPr>
          <p:cNvSpPr>
            <a:spLocks noGrp="1"/>
          </p:cNvSpPr>
          <p:nvPr>
            <p:ph type="title" hasCustomPrompt="1"/>
          </p:nvPr>
        </p:nvSpPr>
        <p:spPr bwMode="white">
          <a:xfrm>
            <a:off x="381000" y="3006078"/>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5" name="Text Placeholder 3">
            <a:extLst>
              <a:ext uri="{FF2B5EF4-FFF2-40B4-BE49-F238E27FC236}">
                <a16:creationId xmlns:a16="http://schemas.microsoft.com/office/drawing/2014/main" id="{04510740-5A79-1347-A2A3-54644259D3A1}"/>
              </a:ext>
            </a:extLst>
          </p:cNvPr>
          <p:cNvSpPr>
            <a:spLocks noGrp="1"/>
          </p:cNvSpPr>
          <p:nvPr>
            <p:ph type="body" sz="quarter" idx="10" hasCustomPrompt="1"/>
          </p:nvPr>
        </p:nvSpPr>
        <p:spPr bwMode="white">
          <a:xfrm>
            <a:off x="381000" y="3603861"/>
            <a:ext cx="5524500" cy="469900"/>
          </a:xfrm>
          <a:prstGeom prst="rect">
            <a:avLst/>
          </a:prstGeom>
        </p:spPr>
        <p:txBody>
          <a:bodyPr lIns="0" tIns="0" rIns="0" bIns="0"/>
          <a:lstStyle>
            <a:lvl1pPr>
              <a:defRPr sz="3200" b="0">
                <a:solidFill>
                  <a:schemeClr val="tx1"/>
                </a:solidFill>
              </a:defRPr>
            </a:lvl1pPr>
          </a:lstStyle>
          <a:p>
            <a:pPr lvl="0"/>
            <a:r>
              <a:rPr lang="en-US" dirty="0"/>
              <a:t>Click to Edit Subsection Title</a:t>
            </a:r>
          </a:p>
        </p:txBody>
      </p:sp>
      <p:sp>
        <p:nvSpPr>
          <p:cNvPr id="6" name="Text Placeholder 5">
            <a:extLst>
              <a:ext uri="{FF2B5EF4-FFF2-40B4-BE49-F238E27FC236}">
                <a16:creationId xmlns:a16="http://schemas.microsoft.com/office/drawing/2014/main" id="{5CB343E4-1256-A148-8792-E8EEAFE52F37}"/>
              </a:ext>
            </a:extLst>
          </p:cNvPr>
          <p:cNvSpPr>
            <a:spLocks noGrp="1"/>
          </p:cNvSpPr>
          <p:nvPr>
            <p:ph type="body" sz="quarter" idx="11" hasCustomPrompt="1"/>
          </p:nvPr>
        </p:nvSpPr>
        <p:spPr>
          <a:xfrm>
            <a:off x="381000" y="3346296"/>
            <a:ext cx="5524500" cy="257565"/>
          </a:xfrm>
        </p:spPr>
        <p:txBody>
          <a:bodyPr/>
          <a:lstStyle>
            <a:lvl1pPr>
              <a:defRPr sz="1600" b="1"/>
            </a:lvl1pPr>
          </a:lstStyle>
          <a:p>
            <a:pPr lvl="0"/>
            <a:r>
              <a:rPr lang="en-US" dirty="0"/>
              <a:t>Click to Edit Section Title</a:t>
            </a:r>
          </a:p>
        </p:txBody>
      </p:sp>
    </p:spTree>
    <p:extLst>
      <p:ext uri="{BB962C8B-B14F-4D97-AF65-F5344CB8AC3E}">
        <p14:creationId xmlns:p14="http://schemas.microsoft.com/office/powerpoint/2010/main" val="3273144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Section w/ Photo">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2288C1-76FF-154E-A176-B1AE935552D0}"/>
              </a:ext>
            </a:extLst>
          </p:cNvPr>
          <p:cNvSpPr>
            <a:spLocks noGrp="1"/>
          </p:cNvSpPr>
          <p:nvPr>
            <p:ph type="pic" sz="quarter" idx="11"/>
          </p:nvPr>
        </p:nvSpPr>
        <p:spPr>
          <a:xfrm>
            <a:off x="6057900" y="0"/>
            <a:ext cx="2667000" cy="6318250"/>
          </a:xfrm>
          <a:prstGeom prst="rect">
            <a:avLst/>
          </a:prstGeom>
          <a:solidFill>
            <a:schemeClr val="bg1">
              <a:lumMod val="95000"/>
            </a:schemeClr>
          </a:solidFill>
        </p:spPr>
        <p:txBody>
          <a:bodyPr/>
          <a:lstStyle>
            <a:lvl1pPr>
              <a:defRPr sz="1400"/>
            </a:lvl1pPr>
          </a:lstStyle>
          <a:p>
            <a:r>
              <a:rPr lang="en-US"/>
              <a:t>Click icon to add picture</a:t>
            </a:r>
            <a:endParaRPr lang="en-US" dirty="0"/>
          </a:p>
        </p:txBody>
      </p:sp>
      <p:sp>
        <p:nvSpPr>
          <p:cNvPr id="5" name="Text Placeholder 3">
            <a:extLst>
              <a:ext uri="{FF2B5EF4-FFF2-40B4-BE49-F238E27FC236}">
                <a16:creationId xmlns:a16="http://schemas.microsoft.com/office/drawing/2014/main" id="{A217EE6D-CA9D-5F4B-AC6E-FD344C5A0C66}"/>
              </a:ext>
            </a:extLst>
          </p:cNvPr>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
        <p:nvSpPr>
          <p:cNvPr id="6" name="Text Placeholder 5">
            <a:extLst>
              <a:ext uri="{FF2B5EF4-FFF2-40B4-BE49-F238E27FC236}">
                <a16:creationId xmlns:a16="http://schemas.microsoft.com/office/drawing/2014/main" id="{2C000868-D428-834D-B674-212E728517BC}"/>
              </a:ext>
            </a:extLst>
          </p:cNvPr>
          <p:cNvSpPr>
            <a:spLocks noGrp="1"/>
          </p:cNvSpPr>
          <p:nvPr>
            <p:ph type="body" sz="quarter" idx="12" hasCustomPrompt="1"/>
          </p:nvPr>
        </p:nvSpPr>
        <p:spPr>
          <a:xfrm>
            <a:off x="381000" y="3035657"/>
            <a:ext cx="5524500" cy="242887"/>
          </a:xfrm>
        </p:spPr>
        <p:txBody>
          <a:bodyPr/>
          <a:lstStyle>
            <a:lvl1pPr>
              <a:defRPr sz="1600">
                <a:solidFill>
                  <a:schemeClr val="bg2"/>
                </a:solidFill>
              </a:defRPr>
            </a:lvl1pPr>
          </a:lstStyle>
          <a:p>
            <a:pPr lvl="0"/>
            <a:r>
              <a:rPr lang="en-US" dirty="0"/>
              <a:t>Click to Edit Presentation Title</a:t>
            </a:r>
          </a:p>
        </p:txBody>
      </p:sp>
    </p:spTree>
    <p:extLst>
      <p:ext uri="{BB962C8B-B14F-4D97-AF65-F5344CB8AC3E}">
        <p14:creationId xmlns:p14="http://schemas.microsoft.com/office/powerpoint/2010/main" val="63512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Subsection w/ Photo">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2288C1-76FF-154E-A176-B1AE935552D0}"/>
              </a:ext>
            </a:extLst>
          </p:cNvPr>
          <p:cNvSpPr>
            <a:spLocks noGrp="1"/>
          </p:cNvSpPr>
          <p:nvPr>
            <p:ph type="pic" sz="quarter" idx="11"/>
          </p:nvPr>
        </p:nvSpPr>
        <p:spPr>
          <a:xfrm>
            <a:off x="6057900" y="0"/>
            <a:ext cx="2667000" cy="6318250"/>
          </a:xfrm>
          <a:prstGeom prst="rect">
            <a:avLst/>
          </a:prstGeom>
          <a:solidFill>
            <a:schemeClr val="bg1">
              <a:lumMod val="95000"/>
            </a:schemeClr>
          </a:solidFill>
        </p:spPr>
        <p:txBody>
          <a:bodyPr/>
          <a:lstStyle>
            <a:lvl1pPr>
              <a:defRPr sz="1400"/>
            </a:lvl1pPr>
          </a:lstStyle>
          <a:p>
            <a:r>
              <a:rPr lang="en-US"/>
              <a:t>Click icon to add picture</a:t>
            </a:r>
            <a:endParaRPr lang="en-US" dirty="0"/>
          </a:p>
        </p:txBody>
      </p:sp>
      <p:sp>
        <p:nvSpPr>
          <p:cNvPr id="5" name="Text Placeholder 3">
            <a:extLst>
              <a:ext uri="{FF2B5EF4-FFF2-40B4-BE49-F238E27FC236}">
                <a16:creationId xmlns:a16="http://schemas.microsoft.com/office/drawing/2014/main" id="{A217EE6D-CA9D-5F4B-AC6E-FD344C5A0C66}"/>
              </a:ext>
            </a:extLst>
          </p:cNvPr>
          <p:cNvSpPr>
            <a:spLocks noGrp="1"/>
          </p:cNvSpPr>
          <p:nvPr>
            <p:ph type="body" sz="quarter" idx="10" hasCustomPrompt="1"/>
          </p:nvPr>
        </p:nvSpPr>
        <p:spPr bwMode="white">
          <a:xfrm>
            <a:off x="381000" y="3604631"/>
            <a:ext cx="5524500" cy="469900"/>
          </a:xfrm>
          <a:prstGeom prst="rect">
            <a:avLst/>
          </a:prstGeom>
        </p:spPr>
        <p:txBody>
          <a:bodyPr lIns="0" tIns="0" rIns="0" bIns="0"/>
          <a:lstStyle>
            <a:lvl1pPr>
              <a:defRPr sz="3200" b="0">
                <a:solidFill>
                  <a:schemeClr val="tx1"/>
                </a:solidFill>
              </a:defRPr>
            </a:lvl1pPr>
          </a:lstStyle>
          <a:p>
            <a:pPr lvl="0"/>
            <a:r>
              <a:rPr lang="en-US" dirty="0"/>
              <a:t>Click to edit Subsection Title</a:t>
            </a:r>
          </a:p>
        </p:txBody>
      </p:sp>
      <p:sp>
        <p:nvSpPr>
          <p:cNvPr id="6" name="Text Placeholder 5">
            <a:extLst>
              <a:ext uri="{FF2B5EF4-FFF2-40B4-BE49-F238E27FC236}">
                <a16:creationId xmlns:a16="http://schemas.microsoft.com/office/drawing/2014/main" id="{21072777-4EE8-6844-9BFC-7BAF08B22B51}"/>
              </a:ext>
            </a:extLst>
          </p:cNvPr>
          <p:cNvSpPr>
            <a:spLocks noGrp="1"/>
          </p:cNvSpPr>
          <p:nvPr>
            <p:ph type="body" sz="quarter" idx="12" hasCustomPrompt="1"/>
          </p:nvPr>
        </p:nvSpPr>
        <p:spPr>
          <a:xfrm>
            <a:off x="381000" y="3338862"/>
            <a:ext cx="5524500" cy="252413"/>
          </a:xfrm>
        </p:spPr>
        <p:txBody>
          <a:bodyPr/>
          <a:lstStyle>
            <a:lvl1pPr>
              <a:defRPr sz="1600" b="1"/>
            </a:lvl1pPr>
          </a:lstStyle>
          <a:p>
            <a:pPr lvl="0"/>
            <a:r>
              <a:rPr lang="en-US" dirty="0"/>
              <a:t>Click to Edit Section Title</a:t>
            </a:r>
          </a:p>
        </p:txBody>
      </p:sp>
      <p:sp>
        <p:nvSpPr>
          <p:cNvPr id="7" name="Text Placeholder 5">
            <a:extLst>
              <a:ext uri="{FF2B5EF4-FFF2-40B4-BE49-F238E27FC236}">
                <a16:creationId xmlns:a16="http://schemas.microsoft.com/office/drawing/2014/main" id="{88BA39F9-CCD8-C743-BA04-8004D341A653}"/>
              </a:ext>
            </a:extLst>
          </p:cNvPr>
          <p:cNvSpPr>
            <a:spLocks noGrp="1"/>
          </p:cNvSpPr>
          <p:nvPr>
            <p:ph type="body" sz="quarter" idx="13" hasCustomPrompt="1"/>
          </p:nvPr>
        </p:nvSpPr>
        <p:spPr>
          <a:xfrm>
            <a:off x="381000" y="3035657"/>
            <a:ext cx="5524500" cy="242887"/>
          </a:xfrm>
        </p:spPr>
        <p:txBody>
          <a:bodyPr/>
          <a:lstStyle>
            <a:lvl1pPr>
              <a:defRPr sz="1600">
                <a:solidFill>
                  <a:schemeClr val="bg2"/>
                </a:solidFill>
              </a:defRPr>
            </a:lvl1pPr>
          </a:lstStyle>
          <a:p>
            <a:pPr lvl="0"/>
            <a:r>
              <a:rPr lang="en-US" dirty="0"/>
              <a:t>Click to Edit Presentation Title</a:t>
            </a:r>
          </a:p>
        </p:txBody>
      </p:sp>
    </p:spTree>
    <p:extLst>
      <p:ext uri="{BB962C8B-B14F-4D97-AF65-F5344CB8AC3E}">
        <p14:creationId xmlns:p14="http://schemas.microsoft.com/office/powerpoint/2010/main" val="3514469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Section w/ Background">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05E4DCA-E17F-44AF-9B5B-351F0F129040}"/>
              </a:ext>
            </a:extLst>
          </p:cNvPr>
          <p:cNvSpPr>
            <a:spLocks noGrp="1"/>
          </p:cNvSpPr>
          <p:nvPr>
            <p:ph type="pic" sz="quarter" idx="11"/>
          </p:nvPr>
        </p:nvSpPr>
        <p:spPr>
          <a:xfrm>
            <a:off x="0" y="-1"/>
            <a:ext cx="9144000" cy="6301047"/>
          </a:xfrm>
          <a:prstGeom prst="rect">
            <a:avLst/>
          </a:prstGeom>
          <a:solidFill>
            <a:schemeClr val="bg1">
              <a:lumMod val="95000"/>
            </a:schemeClr>
          </a:solidFill>
        </p:spPr>
        <p:txBody>
          <a:bodyPr/>
          <a:lstStyle/>
          <a:p>
            <a:r>
              <a:rPr lang="en-US"/>
              <a:t>Click icon to add picture</a:t>
            </a:r>
          </a:p>
        </p:txBody>
      </p:sp>
      <p:sp>
        <p:nvSpPr>
          <p:cNvPr id="4" name="Title 1">
            <a:extLst>
              <a:ext uri="{FF2B5EF4-FFF2-40B4-BE49-F238E27FC236}">
                <a16:creationId xmlns:a16="http://schemas.microsoft.com/office/drawing/2014/main" id="{6AC6420C-4903-BE4D-AFC6-BAE6CB6FF66A}"/>
              </a:ext>
            </a:extLst>
          </p:cNvPr>
          <p:cNvSpPr>
            <a:spLocks noGrp="1"/>
          </p:cNvSpPr>
          <p:nvPr>
            <p:ph type="title" hasCustomPrompt="1"/>
          </p:nvPr>
        </p:nvSpPr>
        <p:spPr bwMode="white">
          <a:xfrm>
            <a:off x="381000" y="3006078"/>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5" name="Text Placeholder 3">
            <a:extLst>
              <a:ext uri="{FF2B5EF4-FFF2-40B4-BE49-F238E27FC236}">
                <a16:creationId xmlns:a16="http://schemas.microsoft.com/office/drawing/2014/main" id="{04510740-5A79-1347-A2A3-54644259D3A1}"/>
              </a:ext>
            </a:extLst>
          </p:cNvPr>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860213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987"/>
            <a:ext cx="7772400" cy="87805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1001" y="1231671"/>
            <a:ext cx="8340968" cy="47881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txBox="1">
            <a:spLocks/>
          </p:cNvSpPr>
          <p:nvPr userDrawn="1"/>
        </p:nvSpPr>
        <p:spPr>
          <a:xfrm>
            <a:off x="8320514" y="6403977"/>
            <a:ext cx="401455"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schemeClr val="bg1">
                    <a:lumMod val="50000"/>
                  </a:schemeClr>
                </a:solidFill>
              </a:rPr>
              <a:pPr/>
              <a:t>‹#›</a:t>
            </a:fld>
            <a:endParaRPr lang="en-US" sz="1400" dirty="0">
              <a:solidFill>
                <a:schemeClr val="bg1">
                  <a:lumMod val="50000"/>
                </a:schemeClr>
              </a:solidFill>
            </a:endParaRPr>
          </a:p>
        </p:txBody>
      </p:sp>
      <p:sp>
        <p:nvSpPr>
          <p:cNvPr id="16" name="Rectangle 73"/>
          <p:cNvSpPr>
            <a:spLocks noChangeArrowheads="1"/>
          </p:cNvSpPr>
          <p:nvPr userDrawn="1"/>
        </p:nvSpPr>
        <p:spPr bwMode="white">
          <a:xfrm>
            <a:off x="2668385" y="6444865"/>
            <a:ext cx="3237116" cy="200055"/>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700" b="1" dirty="0">
                <a:solidFill>
                  <a:schemeClr val="tx1">
                    <a:lumMod val="50000"/>
                    <a:lumOff val="50000"/>
                  </a:schemeClr>
                </a:solidFill>
                <a:latin typeface="Arial" panose="020B0604020202020204" pitchFamily="34" charset="0"/>
                <a:cs typeface="Arial" panose="020B0604020202020204" pitchFamily="34" charset="0"/>
              </a:rPr>
              <a:t>Tool for configuration of coordinated cache and bank coloring</a:t>
            </a:r>
          </a:p>
          <a:p>
            <a:pPr eaLnBrk="0" hangingPunct="0">
              <a:spcBef>
                <a:spcPct val="0"/>
              </a:spcBef>
            </a:pPr>
            <a:r>
              <a:rPr lang="en-US" sz="600" dirty="0">
                <a:solidFill>
                  <a:schemeClr val="tx1">
                    <a:lumMod val="50000"/>
                    <a:lumOff val="50000"/>
                  </a:schemeClr>
                </a:solidFill>
                <a:latin typeface="Arial" panose="020B0604020202020204" pitchFamily="34" charset="0"/>
                <a:cs typeface="Arial" panose="020B0604020202020204" pitchFamily="34" charset="0"/>
              </a:rPr>
              <a:t>© 2020 Carnegie Mellon University</a:t>
            </a:r>
          </a:p>
        </p:txBody>
      </p:sp>
      <p:sp>
        <p:nvSpPr>
          <p:cNvPr id="17" name="TextBox 16"/>
          <p:cNvSpPr txBox="1"/>
          <p:nvPr userDrawn="1"/>
        </p:nvSpPr>
        <p:spPr>
          <a:xfrm>
            <a:off x="6057900" y="6444865"/>
            <a:ext cx="2095500" cy="184666"/>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Approved for public release and unlimited distribution.</a:t>
            </a:r>
            <a:endParaRPr lang="en-US" sz="500" dirty="0">
              <a:solidFill>
                <a:srgbClr val="000000"/>
              </a:solidFill>
              <a:latin typeface="Arial"/>
              <a:cs typeface="Arial"/>
            </a:endParaRPr>
          </a:p>
        </p:txBody>
      </p:sp>
      <p:sp>
        <p:nvSpPr>
          <p:cNvPr id="18" name="Rectangle 17"/>
          <p:cNvSpPr/>
          <p:nvPr userDrawn="1"/>
        </p:nvSpPr>
        <p:spPr>
          <a:xfrm>
            <a:off x="0" y="6318763"/>
            <a:ext cx="9144000" cy="182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215717350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676" r:id="rId10"/>
    <p:sldLayoutId id="2147483662" r:id="rId11"/>
    <p:sldLayoutId id="2147483664" r:id="rId12"/>
    <p:sldLayoutId id="2147483672" r:id="rId13"/>
    <p:sldLayoutId id="2147483673" r:id="rId14"/>
    <p:sldLayoutId id="2147483674" r:id="rId15"/>
    <p:sldLayoutId id="2147483675" r:id="rId16"/>
    <p:sldLayoutId id="2147483729" r:id="rId17"/>
    <p:sldLayoutId id="2147483730" r:id="rId18"/>
  </p:sldLayoutIdLst>
  <p:txStyles>
    <p:title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696" userDrawn="1">
          <p15:clr>
            <a:srgbClr val="A4A3A4"/>
          </p15:clr>
        </p15:guide>
        <p15:guide id="27" orient="horz" pos="816" userDrawn="1">
          <p15:clr>
            <a:srgbClr val="A4A3A4"/>
          </p15:clr>
        </p15:guide>
        <p15:guide id="28" orient="horz" pos="1176" userDrawn="1">
          <p15:clr>
            <a:srgbClr val="A4A3A4"/>
          </p15:clr>
        </p15:guide>
        <p15:guide id="29" orient="horz" pos="1248" userDrawn="1">
          <p15:clr>
            <a:srgbClr val="A4A3A4"/>
          </p15:clr>
        </p15:guide>
        <p15:guide id="30" orient="horz" pos="1608" userDrawn="1">
          <p15:clr>
            <a:srgbClr val="A4A3A4"/>
          </p15:clr>
        </p15:guide>
        <p15:guide id="31" orient="horz" pos="1680" userDrawn="1">
          <p15:clr>
            <a:srgbClr val="A4A3A4"/>
          </p15:clr>
        </p15:guide>
        <p15:guide id="32" orient="horz" pos="2040" userDrawn="1">
          <p15:clr>
            <a:srgbClr val="A4A3A4"/>
          </p15:clr>
        </p15:guide>
        <p15:guide id="33" orient="horz" pos="2136" userDrawn="1">
          <p15:clr>
            <a:srgbClr val="A4A3A4"/>
          </p15:clr>
        </p15:guide>
        <p15:guide id="34" orient="horz" pos="2472" userDrawn="1">
          <p15:clr>
            <a:srgbClr val="A4A3A4"/>
          </p15:clr>
        </p15:guide>
        <p15:guide id="35" orient="horz" pos="2568" userDrawn="1">
          <p15:clr>
            <a:srgbClr val="A4A3A4"/>
          </p15:clr>
        </p15:guide>
        <p15:guide id="36" orient="horz" pos="2904" userDrawn="1">
          <p15:clr>
            <a:srgbClr val="A4A3A4"/>
          </p15:clr>
        </p15:guide>
        <p15:guide id="37" orient="horz" pos="3000" userDrawn="1">
          <p15:clr>
            <a:srgbClr val="A4A3A4"/>
          </p15:clr>
        </p15:guide>
        <p15:guide id="38" orient="horz" pos="3336" userDrawn="1">
          <p15:clr>
            <a:srgbClr val="A4A3A4"/>
          </p15:clr>
        </p15:guide>
        <p15:guide id="39" orient="horz" pos="3432" userDrawn="1">
          <p15:clr>
            <a:srgbClr val="A4A3A4"/>
          </p15:clr>
        </p15:guide>
        <p15:guide id="40" orient="horz" pos="3792" userDrawn="1">
          <p15:clr>
            <a:srgbClr val="A4A3A4"/>
          </p15:clr>
        </p15:guide>
        <p15:guide id="41" pos="2880" userDrawn="1">
          <p15:clr>
            <a:srgbClr val="F26B43"/>
          </p15:clr>
        </p15:guide>
        <p15:guide id="4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lIns="0" tIns="0" rIns="0" bIns="0"/>
          <a:lstStyle/>
          <a:p>
            <a:r>
              <a:rPr lang="en-US" dirty="0"/>
              <a:t>Tool for configuration of coordinated cache and bank coloring</a:t>
            </a:r>
          </a:p>
        </p:txBody>
      </p:sp>
      <p:sp>
        <p:nvSpPr>
          <p:cNvPr id="4" name="Subtitle 3"/>
          <p:cNvSpPr>
            <a:spLocks noGrp="1"/>
          </p:cNvSpPr>
          <p:nvPr>
            <p:ph type="subTitle" idx="1"/>
          </p:nvPr>
        </p:nvSpPr>
        <p:spPr>
          <a:prstGeom prst="rect">
            <a:avLst/>
          </a:prstGeom>
        </p:spPr>
        <p:txBody>
          <a:bodyPr lIns="0" tIns="0" rIns="0" bIns="0"/>
          <a:lstStyle/>
          <a:p>
            <a:r>
              <a:rPr lang="en-US" dirty="0"/>
              <a:t>Bjorn Andersson</a:t>
            </a:r>
          </a:p>
        </p:txBody>
      </p:sp>
    </p:spTree>
    <p:extLst>
      <p:ext uri="{BB962C8B-B14F-4D97-AF65-F5344CB8AC3E}">
        <p14:creationId xmlns:p14="http://schemas.microsoft.com/office/powerpoint/2010/main" val="400889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cxnSp>
        <p:nvCxnSpPr>
          <p:cNvPr id="26" name="Straight Arrow Connector 25">
            <a:extLst>
              <a:ext uri="{FF2B5EF4-FFF2-40B4-BE49-F238E27FC236}">
                <a16:creationId xmlns:a16="http://schemas.microsoft.com/office/drawing/2014/main" id="{611D8935-7CC6-48AA-9203-BAD2961F3D9A}"/>
              </a:ext>
            </a:extLst>
          </p:cNvPr>
          <p:cNvCxnSpPr>
            <a:cxnSpLocks/>
          </p:cNvCxnSpPr>
          <p:nvPr/>
        </p:nvCxnSpPr>
        <p:spPr>
          <a:xfrm flipH="1" flipV="1">
            <a:off x="3348747" y="1856767"/>
            <a:ext cx="1274400" cy="579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631300-CDC7-48F7-8BCA-E53BC79D18A0}"/>
              </a:ext>
            </a:extLst>
          </p:cNvPr>
          <p:cNvSpPr txBox="1"/>
          <p:nvPr/>
        </p:nvSpPr>
        <p:spPr>
          <a:xfrm>
            <a:off x="4572000" y="2282763"/>
            <a:ext cx="3958520" cy="300082"/>
          </a:xfrm>
          <a:prstGeom prst="rect">
            <a:avLst/>
          </a:prstGeom>
          <a:noFill/>
        </p:spPr>
        <p:txBody>
          <a:bodyPr wrap="none" rtlCol="0">
            <a:spAutoFit/>
          </a:bodyPr>
          <a:lstStyle/>
          <a:p>
            <a:r>
              <a:rPr lang="en-US" sz="1350" dirty="0"/>
              <a:t>Execution time of task 1 if it is assigned 5 cache colors</a:t>
            </a:r>
          </a:p>
        </p:txBody>
      </p:sp>
      <p:sp>
        <p:nvSpPr>
          <p:cNvPr id="22" name="Title 1">
            <a:extLst>
              <a:ext uri="{FF2B5EF4-FFF2-40B4-BE49-F238E27FC236}">
                <a16:creationId xmlns:a16="http://schemas.microsoft.com/office/drawing/2014/main" id="{E09B34AF-62C7-48B5-BFF6-E86C640B09AB}"/>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263489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cxnSp>
        <p:nvCxnSpPr>
          <p:cNvPr id="26" name="Straight Arrow Connector 25">
            <a:extLst>
              <a:ext uri="{FF2B5EF4-FFF2-40B4-BE49-F238E27FC236}">
                <a16:creationId xmlns:a16="http://schemas.microsoft.com/office/drawing/2014/main" id="{611D8935-7CC6-48AA-9203-BAD2961F3D9A}"/>
              </a:ext>
            </a:extLst>
          </p:cNvPr>
          <p:cNvCxnSpPr>
            <a:cxnSpLocks/>
          </p:cNvCxnSpPr>
          <p:nvPr/>
        </p:nvCxnSpPr>
        <p:spPr>
          <a:xfrm flipH="1">
            <a:off x="1981476" y="3445045"/>
            <a:ext cx="2308081" cy="2268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631300-CDC7-48F7-8BCA-E53BC79D18A0}"/>
              </a:ext>
            </a:extLst>
          </p:cNvPr>
          <p:cNvSpPr txBox="1"/>
          <p:nvPr/>
        </p:nvSpPr>
        <p:spPr>
          <a:xfrm>
            <a:off x="4224237" y="3306545"/>
            <a:ext cx="1852430" cy="300082"/>
          </a:xfrm>
          <a:prstGeom prst="rect">
            <a:avLst/>
          </a:prstGeom>
          <a:noFill/>
        </p:spPr>
        <p:txBody>
          <a:bodyPr wrap="none" rtlCol="0">
            <a:spAutoFit/>
          </a:bodyPr>
          <a:lstStyle/>
          <a:p>
            <a:r>
              <a:rPr lang="en-US" sz="1350" dirty="0"/>
              <a:t>Number of cache colors</a:t>
            </a:r>
          </a:p>
        </p:txBody>
      </p:sp>
      <p:sp>
        <p:nvSpPr>
          <p:cNvPr id="22" name="TextBox 21">
            <a:extLst>
              <a:ext uri="{FF2B5EF4-FFF2-40B4-BE49-F238E27FC236}">
                <a16:creationId xmlns:a16="http://schemas.microsoft.com/office/drawing/2014/main" id="{BBD6CE9A-E26D-4447-8333-187FAFF6240E}"/>
              </a:ext>
            </a:extLst>
          </p:cNvPr>
          <p:cNvSpPr txBox="1"/>
          <p:nvPr/>
        </p:nvSpPr>
        <p:spPr>
          <a:xfrm>
            <a:off x="4231341" y="3815205"/>
            <a:ext cx="1789721" cy="300082"/>
          </a:xfrm>
          <a:prstGeom prst="rect">
            <a:avLst/>
          </a:prstGeom>
          <a:noFill/>
        </p:spPr>
        <p:txBody>
          <a:bodyPr wrap="none" rtlCol="0">
            <a:spAutoFit/>
          </a:bodyPr>
          <a:lstStyle/>
          <a:p>
            <a:r>
              <a:rPr lang="en-US" sz="1350" dirty="0"/>
              <a:t>Number of bank colors</a:t>
            </a:r>
          </a:p>
        </p:txBody>
      </p:sp>
      <p:cxnSp>
        <p:nvCxnSpPr>
          <p:cNvPr id="23" name="Straight Arrow Connector 22">
            <a:extLst>
              <a:ext uri="{FF2B5EF4-FFF2-40B4-BE49-F238E27FC236}">
                <a16:creationId xmlns:a16="http://schemas.microsoft.com/office/drawing/2014/main" id="{02F01FE9-CF7E-4539-86DD-D44D471E3D08}"/>
              </a:ext>
            </a:extLst>
          </p:cNvPr>
          <p:cNvCxnSpPr>
            <a:cxnSpLocks/>
          </p:cNvCxnSpPr>
          <p:nvPr/>
        </p:nvCxnSpPr>
        <p:spPr>
          <a:xfrm flipH="1">
            <a:off x="2608644" y="3998384"/>
            <a:ext cx="1680913" cy="1664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DD4CFBE6-9E72-4D14-A982-E5A369D0BD66}"/>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11408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576B-6008-4EFE-AF9C-27C849AF08AE}"/>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sp>
        <p:nvSpPr>
          <p:cNvPr id="3" name="Rectangle 2">
            <a:extLst>
              <a:ext uri="{FF2B5EF4-FFF2-40B4-BE49-F238E27FC236}">
                <a16:creationId xmlns:a16="http://schemas.microsoft.com/office/drawing/2014/main" id="{EE678999-BAC4-4CDB-8113-F49502EEE8FE}"/>
              </a:ext>
            </a:extLst>
          </p:cNvPr>
          <p:cNvSpPr/>
          <p:nvPr/>
        </p:nvSpPr>
        <p:spPr>
          <a:xfrm>
            <a:off x="4577869" y="1366006"/>
            <a:ext cx="2509736" cy="1254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Configuration Tool</a:t>
            </a:r>
          </a:p>
        </p:txBody>
      </p:sp>
      <p:cxnSp>
        <p:nvCxnSpPr>
          <p:cNvPr id="9" name="Straight Arrow Connector 8">
            <a:extLst>
              <a:ext uri="{FF2B5EF4-FFF2-40B4-BE49-F238E27FC236}">
                <a16:creationId xmlns:a16="http://schemas.microsoft.com/office/drawing/2014/main" id="{7A9D094B-C875-478F-BFA2-6F207296ED2F}"/>
              </a:ext>
            </a:extLst>
          </p:cNvPr>
          <p:cNvCxnSpPr>
            <a:cxnSpLocks/>
          </p:cNvCxnSpPr>
          <p:nvPr/>
        </p:nvCxnSpPr>
        <p:spPr>
          <a:xfrm>
            <a:off x="3968463" y="199344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E701D8-3A6C-4CA3-B327-8CE8AC294C59}"/>
              </a:ext>
            </a:extLst>
          </p:cNvPr>
          <p:cNvSpPr txBox="1"/>
          <p:nvPr/>
        </p:nvSpPr>
        <p:spPr>
          <a:xfrm>
            <a:off x="4018168" y="1749707"/>
            <a:ext cx="556563" cy="300082"/>
          </a:xfrm>
          <a:prstGeom prst="rect">
            <a:avLst/>
          </a:prstGeom>
          <a:noFill/>
        </p:spPr>
        <p:txBody>
          <a:bodyPr wrap="none" rtlCol="0">
            <a:spAutoFit/>
          </a:bodyPr>
          <a:lstStyle/>
          <a:p>
            <a:r>
              <a:rPr lang="en-US" sz="1350" dirty="0"/>
              <a:t>input</a:t>
            </a:r>
          </a:p>
        </p:txBody>
      </p:sp>
      <p:cxnSp>
        <p:nvCxnSpPr>
          <p:cNvPr id="29" name="Straight Arrow Connector 28">
            <a:extLst>
              <a:ext uri="{FF2B5EF4-FFF2-40B4-BE49-F238E27FC236}">
                <a16:creationId xmlns:a16="http://schemas.microsoft.com/office/drawing/2014/main" id="{DF77AAF8-AF48-4961-B7E0-AED30959C676}"/>
              </a:ext>
            </a:extLst>
          </p:cNvPr>
          <p:cNvCxnSpPr>
            <a:cxnSpLocks/>
          </p:cNvCxnSpPr>
          <p:nvPr/>
        </p:nvCxnSpPr>
        <p:spPr>
          <a:xfrm>
            <a:off x="7087606" y="201426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07958B-6CF0-410D-8818-21F821D4591A}"/>
              </a:ext>
            </a:extLst>
          </p:cNvPr>
          <p:cNvSpPr txBox="1"/>
          <p:nvPr/>
        </p:nvSpPr>
        <p:spPr>
          <a:xfrm>
            <a:off x="7070739" y="1752408"/>
            <a:ext cx="665567" cy="300082"/>
          </a:xfrm>
          <a:prstGeom prst="rect">
            <a:avLst/>
          </a:prstGeom>
          <a:noFill/>
        </p:spPr>
        <p:txBody>
          <a:bodyPr wrap="none" rtlCol="0">
            <a:spAutoFit/>
          </a:bodyPr>
          <a:lstStyle/>
          <a:p>
            <a:r>
              <a:rPr lang="en-US" sz="1350" dirty="0"/>
              <a:t>output</a:t>
            </a:r>
          </a:p>
        </p:txBody>
      </p:sp>
    </p:spTree>
    <p:extLst>
      <p:ext uri="{BB962C8B-B14F-4D97-AF65-F5344CB8AC3E}">
        <p14:creationId xmlns:p14="http://schemas.microsoft.com/office/powerpoint/2010/main" val="216691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576B-6008-4EFE-AF9C-27C849AF08AE}"/>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sp>
        <p:nvSpPr>
          <p:cNvPr id="3" name="Rectangle 2">
            <a:extLst>
              <a:ext uri="{FF2B5EF4-FFF2-40B4-BE49-F238E27FC236}">
                <a16:creationId xmlns:a16="http://schemas.microsoft.com/office/drawing/2014/main" id="{EE678999-BAC4-4CDB-8113-F49502EEE8FE}"/>
              </a:ext>
            </a:extLst>
          </p:cNvPr>
          <p:cNvSpPr/>
          <p:nvPr/>
        </p:nvSpPr>
        <p:spPr>
          <a:xfrm>
            <a:off x="4577869" y="1366006"/>
            <a:ext cx="2509736" cy="1254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Configuration Tool</a:t>
            </a:r>
          </a:p>
        </p:txBody>
      </p:sp>
      <p:cxnSp>
        <p:nvCxnSpPr>
          <p:cNvPr id="9" name="Straight Arrow Connector 8">
            <a:extLst>
              <a:ext uri="{FF2B5EF4-FFF2-40B4-BE49-F238E27FC236}">
                <a16:creationId xmlns:a16="http://schemas.microsoft.com/office/drawing/2014/main" id="{7A9D094B-C875-478F-BFA2-6F207296ED2F}"/>
              </a:ext>
            </a:extLst>
          </p:cNvPr>
          <p:cNvCxnSpPr>
            <a:cxnSpLocks/>
          </p:cNvCxnSpPr>
          <p:nvPr/>
        </p:nvCxnSpPr>
        <p:spPr>
          <a:xfrm>
            <a:off x="3968463" y="199344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E701D8-3A6C-4CA3-B327-8CE8AC294C59}"/>
              </a:ext>
            </a:extLst>
          </p:cNvPr>
          <p:cNvSpPr txBox="1"/>
          <p:nvPr/>
        </p:nvSpPr>
        <p:spPr>
          <a:xfrm>
            <a:off x="4018168" y="1749707"/>
            <a:ext cx="556563" cy="300082"/>
          </a:xfrm>
          <a:prstGeom prst="rect">
            <a:avLst/>
          </a:prstGeom>
          <a:noFill/>
        </p:spPr>
        <p:txBody>
          <a:bodyPr wrap="none" rtlCol="0">
            <a:spAutoFit/>
          </a:bodyPr>
          <a:lstStyle/>
          <a:p>
            <a:r>
              <a:rPr lang="en-US" sz="1350" dirty="0"/>
              <a:t>input</a:t>
            </a:r>
          </a:p>
        </p:txBody>
      </p:sp>
      <p:cxnSp>
        <p:nvCxnSpPr>
          <p:cNvPr id="29" name="Straight Arrow Connector 28">
            <a:extLst>
              <a:ext uri="{FF2B5EF4-FFF2-40B4-BE49-F238E27FC236}">
                <a16:creationId xmlns:a16="http://schemas.microsoft.com/office/drawing/2014/main" id="{DF77AAF8-AF48-4961-B7E0-AED30959C676}"/>
              </a:ext>
            </a:extLst>
          </p:cNvPr>
          <p:cNvCxnSpPr>
            <a:cxnSpLocks/>
          </p:cNvCxnSpPr>
          <p:nvPr/>
        </p:nvCxnSpPr>
        <p:spPr>
          <a:xfrm>
            <a:off x="7087606" y="201426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07958B-6CF0-410D-8818-21F821D4591A}"/>
              </a:ext>
            </a:extLst>
          </p:cNvPr>
          <p:cNvSpPr txBox="1"/>
          <p:nvPr/>
        </p:nvSpPr>
        <p:spPr>
          <a:xfrm>
            <a:off x="7070739" y="1752408"/>
            <a:ext cx="665567" cy="300082"/>
          </a:xfrm>
          <a:prstGeom prst="rect">
            <a:avLst/>
          </a:prstGeom>
          <a:noFill/>
        </p:spPr>
        <p:txBody>
          <a:bodyPr wrap="none" rtlCol="0">
            <a:spAutoFit/>
          </a:bodyPr>
          <a:lstStyle/>
          <a:p>
            <a:r>
              <a:rPr lang="en-US" sz="1350" dirty="0"/>
              <a:t>output</a:t>
            </a:r>
          </a:p>
        </p:txBody>
      </p:sp>
      <p:sp>
        <p:nvSpPr>
          <p:cNvPr id="31" name="Rectangle 30">
            <a:extLst>
              <a:ext uri="{FF2B5EF4-FFF2-40B4-BE49-F238E27FC236}">
                <a16:creationId xmlns:a16="http://schemas.microsoft.com/office/drawing/2014/main" id="{B89D2C02-2FB6-41B7-9877-57E7ED69ECF3}"/>
              </a:ext>
            </a:extLst>
          </p:cNvPr>
          <p:cNvSpPr/>
          <p:nvPr/>
        </p:nvSpPr>
        <p:spPr>
          <a:xfrm>
            <a:off x="7690139" y="1366006"/>
            <a:ext cx="1411590" cy="232929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Assignment of tasks to processors.</a:t>
            </a:r>
          </a:p>
          <a:p>
            <a:pPr algn="ctr"/>
            <a:endParaRPr lang="en-US" sz="1350" dirty="0">
              <a:solidFill>
                <a:schemeClr val="tx1"/>
              </a:solidFill>
            </a:endParaRPr>
          </a:p>
          <a:p>
            <a:pPr algn="ctr"/>
            <a:r>
              <a:rPr lang="en-US" sz="1350" dirty="0">
                <a:solidFill>
                  <a:schemeClr val="tx1"/>
                </a:solidFill>
              </a:rPr>
              <a:t>Assignment of number of cache colors to each task </a:t>
            </a:r>
          </a:p>
        </p:txBody>
      </p:sp>
    </p:spTree>
    <p:extLst>
      <p:ext uri="{BB962C8B-B14F-4D97-AF65-F5344CB8AC3E}">
        <p14:creationId xmlns:p14="http://schemas.microsoft.com/office/powerpoint/2010/main" val="272854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576B-6008-4EFE-AF9C-27C849AF08AE}"/>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sp>
        <p:nvSpPr>
          <p:cNvPr id="3" name="Rectangle 2">
            <a:extLst>
              <a:ext uri="{FF2B5EF4-FFF2-40B4-BE49-F238E27FC236}">
                <a16:creationId xmlns:a16="http://schemas.microsoft.com/office/drawing/2014/main" id="{EE678999-BAC4-4CDB-8113-F49502EEE8FE}"/>
              </a:ext>
            </a:extLst>
          </p:cNvPr>
          <p:cNvSpPr/>
          <p:nvPr/>
        </p:nvSpPr>
        <p:spPr>
          <a:xfrm>
            <a:off x="4577869" y="1366006"/>
            <a:ext cx="2509736" cy="1254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Configuration Tool</a:t>
            </a:r>
          </a:p>
        </p:txBody>
      </p:sp>
      <p:cxnSp>
        <p:nvCxnSpPr>
          <p:cNvPr id="9" name="Straight Arrow Connector 8">
            <a:extLst>
              <a:ext uri="{FF2B5EF4-FFF2-40B4-BE49-F238E27FC236}">
                <a16:creationId xmlns:a16="http://schemas.microsoft.com/office/drawing/2014/main" id="{7A9D094B-C875-478F-BFA2-6F207296ED2F}"/>
              </a:ext>
            </a:extLst>
          </p:cNvPr>
          <p:cNvCxnSpPr>
            <a:cxnSpLocks/>
          </p:cNvCxnSpPr>
          <p:nvPr/>
        </p:nvCxnSpPr>
        <p:spPr>
          <a:xfrm>
            <a:off x="3968463" y="199344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E701D8-3A6C-4CA3-B327-8CE8AC294C59}"/>
              </a:ext>
            </a:extLst>
          </p:cNvPr>
          <p:cNvSpPr txBox="1"/>
          <p:nvPr/>
        </p:nvSpPr>
        <p:spPr>
          <a:xfrm>
            <a:off x="4018168" y="1749707"/>
            <a:ext cx="556563" cy="300082"/>
          </a:xfrm>
          <a:prstGeom prst="rect">
            <a:avLst/>
          </a:prstGeom>
          <a:noFill/>
        </p:spPr>
        <p:txBody>
          <a:bodyPr wrap="none" rtlCol="0">
            <a:spAutoFit/>
          </a:bodyPr>
          <a:lstStyle/>
          <a:p>
            <a:r>
              <a:rPr lang="en-US" sz="1350" dirty="0"/>
              <a:t>input</a:t>
            </a:r>
          </a:p>
        </p:txBody>
      </p:sp>
      <p:cxnSp>
        <p:nvCxnSpPr>
          <p:cNvPr id="29" name="Straight Arrow Connector 28">
            <a:extLst>
              <a:ext uri="{FF2B5EF4-FFF2-40B4-BE49-F238E27FC236}">
                <a16:creationId xmlns:a16="http://schemas.microsoft.com/office/drawing/2014/main" id="{DF77AAF8-AF48-4961-B7E0-AED30959C676}"/>
              </a:ext>
            </a:extLst>
          </p:cNvPr>
          <p:cNvCxnSpPr>
            <a:cxnSpLocks/>
          </p:cNvCxnSpPr>
          <p:nvPr/>
        </p:nvCxnSpPr>
        <p:spPr>
          <a:xfrm>
            <a:off x="7087606" y="2014260"/>
            <a:ext cx="610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07958B-6CF0-410D-8818-21F821D4591A}"/>
              </a:ext>
            </a:extLst>
          </p:cNvPr>
          <p:cNvSpPr txBox="1"/>
          <p:nvPr/>
        </p:nvSpPr>
        <p:spPr>
          <a:xfrm>
            <a:off x="7070739" y="1752408"/>
            <a:ext cx="665567" cy="300082"/>
          </a:xfrm>
          <a:prstGeom prst="rect">
            <a:avLst/>
          </a:prstGeom>
          <a:noFill/>
        </p:spPr>
        <p:txBody>
          <a:bodyPr wrap="none" rtlCol="0">
            <a:spAutoFit/>
          </a:bodyPr>
          <a:lstStyle/>
          <a:p>
            <a:r>
              <a:rPr lang="en-US" sz="1350" dirty="0"/>
              <a:t>output</a:t>
            </a:r>
          </a:p>
        </p:txBody>
      </p:sp>
      <p:sp>
        <p:nvSpPr>
          <p:cNvPr id="31" name="Rectangle 30">
            <a:extLst>
              <a:ext uri="{FF2B5EF4-FFF2-40B4-BE49-F238E27FC236}">
                <a16:creationId xmlns:a16="http://schemas.microsoft.com/office/drawing/2014/main" id="{B89D2C02-2FB6-41B7-9877-57E7ED69ECF3}"/>
              </a:ext>
            </a:extLst>
          </p:cNvPr>
          <p:cNvSpPr/>
          <p:nvPr/>
        </p:nvSpPr>
        <p:spPr>
          <a:xfrm>
            <a:off x="7690139" y="1366006"/>
            <a:ext cx="1411590" cy="232929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Assignment of tasks to processors.</a:t>
            </a:r>
          </a:p>
          <a:p>
            <a:pPr algn="ctr"/>
            <a:endParaRPr lang="en-US" sz="1350" dirty="0">
              <a:solidFill>
                <a:schemeClr val="tx1"/>
              </a:solidFill>
            </a:endParaRPr>
          </a:p>
          <a:p>
            <a:pPr algn="ctr"/>
            <a:r>
              <a:rPr lang="en-US" sz="1350" dirty="0">
                <a:solidFill>
                  <a:schemeClr val="tx1"/>
                </a:solidFill>
              </a:rPr>
              <a:t>Assignment of number of cache colors to each task </a:t>
            </a:r>
          </a:p>
        </p:txBody>
      </p:sp>
      <p:sp>
        <p:nvSpPr>
          <p:cNvPr id="32" name="Rectangle 31">
            <a:extLst>
              <a:ext uri="{FF2B5EF4-FFF2-40B4-BE49-F238E27FC236}">
                <a16:creationId xmlns:a16="http://schemas.microsoft.com/office/drawing/2014/main" id="{25A7B79F-B93E-4B80-A40F-340562015995}"/>
              </a:ext>
            </a:extLst>
          </p:cNvPr>
          <p:cNvSpPr/>
          <p:nvPr/>
        </p:nvSpPr>
        <p:spPr>
          <a:xfrm>
            <a:off x="6591993" y="4280629"/>
            <a:ext cx="2509736" cy="1254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Operating system that supports coordinate cache and bank coloring (e.g., SEI’s Linux patch)</a:t>
            </a:r>
          </a:p>
        </p:txBody>
      </p:sp>
      <p:cxnSp>
        <p:nvCxnSpPr>
          <p:cNvPr id="33" name="Straight Arrow Connector 32">
            <a:extLst>
              <a:ext uri="{FF2B5EF4-FFF2-40B4-BE49-F238E27FC236}">
                <a16:creationId xmlns:a16="http://schemas.microsoft.com/office/drawing/2014/main" id="{32362936-7984-4E5D-8175-F4E8AD44BE69}"/>
              </a:ext>
            </a:extLst>
          </p:cNvPr>
          <p:cNvCxnSpPr>
            <a:cxnSpLocks/>
          </p:cNvCxnSpPr>
          <p:nvPr/>
        </p:nvCxnSpPr>
        <p:spPr>
          <a:xfrm>
            <a:off x="8372072" y="3707007"/>
            <a:ext cx="0" cy="573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99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the same processor, processor 1.</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Tree>
    <p:extLst>
      <p:ext uri="{BB962C8B-B14F-4D97-AF65-F5344CB8AC3E}">
        <p14:creationId xmlns:p14="http://schemas.microsoft.com/office/powerpoint/2010/main" val="2540556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the same processor, processor 1.</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
        <p:nvSpPr>
          <p:cNvPr id="5" name="TextBox 4">
            <a:extLst>
              <a:ext uri="{FF2B5EF4-FFF2-40B4-BE49-F238E27FC236}">
                <a16:creationId xmlns:a16="http://schemas.microsoft.com/office/drawing/2014/main" id="{51C41F3F-997A-4653-A009-812BB69ECC0A}"/>
              </a:ext>
            </a:extLst>
          </p:cNvPr>
          <p:cNvSpPr txBox="1"/>
          <p:nvPr/>
        </p:nvSpPr>
        <p:spPr>
          <a:xfrm flipH="1">
            <a:off x="794206" y="4353424"/>
            <a:ext cx="583658" cy="507831"/>
          </a:xfrm>
          <a:prstGeom prst="rect">
            <a:avLst/>
          </a:prstGeom>
          <a:noFill/>
        </p:spPr>
        <p:txBody>
          <a:bodyPr wrap="square" rtlCol="0">
            <a:spAutoFit/>
          </a:bodyPr>
          <a:lstStyle/>
          <a:p>
            <a:r>
              <a:rPr lang="en-US" sz="1350" dirty="0"/>
              <a:t>Task 2</a:t>
            </a:r>
          </a:p>
        </p:txBody>
      </p:sp>
      <p:sp>
        <p:nvSpPr>
          <p:cNvPr id="23" name="TextBox 22">
            <a:extLst>
              <a:ext uri="{FF2B5EF4-FFF2-40B4-BE49-F238E27FC236}">
                <a16:creationId xmlns:a16="http://schemas.microsoft.com/office/drawing/2014/main" id="{A860798C-D378-4858-8802-687583953368}"/>
              </a:ext>
            </a:extLst>
          </p:cNvPr>
          <p:cNvSpPr txBox="1"/>
          <p:nvPr/>
        </p:nvSpPr>
        <p:spPr>
          <a:xfrm flipH="1">
            <a:off x="1431367" y="4356024"/>
            <a:ext cx="583658" cy="507831"/>
          </a:xfrm>
          <a:prstGeom prst="rect">
            <a:avLst/>
          </a:prstGeom>
          <a:noFill/>
        </p:spPr>
        <p:txBody>
          <a:bodyPr wrap="square" rtlCol="0">
            <a:spAutoFit/>
          </a:bodyPr>
          <a:lstStyle/>
          <a:p>
            <a:r>
              <a:rPr lang="en-US" sz="1350" dirty="0"/>
              <a:t>Task 1</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2755727" y="4353424"/>
            <a:ext cx="583658" cy="507831"/>
          </a:xfrm>
          <a:prstGeom prst="rect">
            <a:avLst/>
          </a:prstGeom>
          <a:noFill/>
        </p:spPr>
        <p:txBody>
          <a:bodyPr wrap="square" rtlCol="0">
            <a:spAutoFit/>
          </a:bodyPr>
          <a:lstStyle/>
          <a:p>
            <a:r>
              <a:rPr lang="en-US" sz="1350" dirty="0"/>
              <a:t>Task 1</a:t>
            </a:r>
          </a:p>
        </p:txBody>
      </p:sp>
    </p:spTree>
    <p:extLst>
      <p:ext uri="{BB962C8B-B14F-4D97-AF65-F5344CB8AC3E}">
        <p14:creationId xmlns:p14="http://schemas.microsoft.com/office/powerpoint/2010/main" val="249143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the same processor, processor 1.</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
        <p:nvSpPr>
          <p:cNvPr id="5" name="TextBox 4">
            <a:extLst>
              <a:ext uri="{FF2B5EF4-FFF2-40B4-BE49-F238E27FC236}">
                <a16:creationId xmlns:a16="http://schemas.microsoft.com/office/drawing/2014/main" id="{51C41F3F-997A-4653-A009-812BB69ECC0A}"/>
              </a:ext>
            </a:extLst>
          </p:cNvPr>
          <p:cNvSpPr txBox="1"/>
          <p:nvPr/>
        </p:nvSpPr>
        <p:spPr>
          <a:xfrm flipH="1">
            <a:off x="794206" y="4353424"/>
            <a:ext cx="583658" cy="507831"/>
          </a:xfrm>
          <a:prstGeom prst="rect">
            <a:avLst/>
          </a:prstGeom>
          <a:noFill/>
        </p:spPr>
        <p:txBody>
          <a:bodyPr wrap="square" rtlCol="0">
            <a:spAutoFit/>
          </a:bodyPr>
          <a:lstStyle/>
          <a:p>
            <a:r>
              <a:rPr lang="en-US" sz="1350" dirty="0"/>
              <a:t>Task 2</a:t>
            </a:r>
          </a:p>
        </p:txBody>
      </p:sp>
      <p:sp>
        <p:nvSpPr>
          <p:cNvPr id="23" name="TextBox 22">
            <a:extLst>
              <a:ext uri="{FF2B5EF4-FFF2-40B4-BE49-F238E27FC236}">
                <a16:creationId xmlns:a16="http://schemas.microsoft.com/office/drawing/2014/main" id="{A860798C-D378-4858-8802-687583953368}"/>
              </a:ext>
            </a:extLst>
          </p:cNvPr>
          <p:cNvSpPr txBox="1"/>
          <p:nvPr/>
        </p:nvSpPr>
        <p:spPr>
          <a:xfrm flipH="1">
            <a:off x="1431367" y="4356024"/>
            <a:ext cx="583658" cy="507831"/>
          </a:xfrm>
          <a:prstGeom prst="rect">
            <a:avLst/>
          </a:prstGeom>
          <a:noFill/>
        </p:spPr>
        <p:txBody>
          <a:bodyPr wrap="square" rtlCol="0">
            <a:spAutoFit/>
          </a:bodyPr>
          <a:lstStyle/>
          <a:p>
            <a:r>
              <a:rPr lang="en-US" sz="1350" dirty="0"/>
              <a:t>Task 1</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2755727" y="4353424"/>
            <a:ext cx="583658" cy="507831"/>
          </a:xfrm>
          <a:prstGeom prst="rect">
            <a:avLst/>
          </a:prstGeom>
          <a:noFill/>
        </p:spPr>
        <p:txBody>
          <a:bodyPr wrap="square" rtlCol="0">
            <a:spAutoFit/>
          </a:bodyPr>
          <a:lstStyle/>
          <a:p>
            <a:r>
              <a:rPr lang="en-US" sz="1350" dirty="0"/>
              <a:t>Task 1</a:t>
            </a:r>
          </a:p>
        </p:txBody>
      </p:sp>
      <p:sp>
        <p:nvSpPr>
          <p:cNvPr id="22" name="TextBox 21">
            <a:extLst>
              <a:ext uri="{FF2B5EF4-FFF2-40B4-BE49-F238E27FC236}">
                <a16:creationId xmlns:a16="http://schemas.microsoft.com/office/drawing/2014/main" id="{4647DE79-5672-48B6-A118-E35910F49120}"/>
              </a:ext>
            </a:extLst>
          </p:cNvPr>
          <p:cNvSpPr txBox="1"/>
          <p:nvPr/>
        </p:nvSpPr>
        <p:spPr>
          <a:xfrm>
            <a:off x="3983478" y="2801621"/>
            <a:ext cx="3935949" cy="300082"/>
          </a:xfrm>
          <a:prstGeom prst="rect">
            <a:avLst/>
          </a:prstGeom>
          <a:noFill/>
        </p:spPr>
        <p:txBody>
          <a:bodyPr wrap="none" rtlCol="0">
            <a:spAutoFit/>
          </a:bodyPr>
          <a:lstStyle/>
          <a:p>
            <a:r>
              <a:rPr lang="en-US" sz="1350" dirty="0"/>
              <a:t>Note that task 1 and task 2 do not share cache colors.</a:t>
            </a:r>
          </a:p>
        </p:txBody>
      </p:sp>
    </p:spTree>
    <p:extLst>
      <p:ext uri="{BB962C8B-B14F-4D97-AF65-F5344CB8AC3E}">
        <p14:creationId xmlns:p14="http://schemas.microsoft.com/office/powerpoint/2010/main" val="842587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the same processor, processor 1.</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
        <p:nvSpPr>
          <p:cNvPr id="5" name="TextBox 4">
            <a:extLst>
              <a:ext uri="{FF2B5EF4-FFF2-40B4-BE49-F238E27FC236}">
                <a16:creationId xmlns:a16="http://schemas.microsoft.com/office/drawing/2014/main" id="{51C41F3F-997A-4653-A009-812BB69ECC0A}"/>
              </a:ext>
            </a:extLst>
          </p:cNvPr>
          <p:cNvSpPr txBox="1"/>
          <p:nvPr/>
        </p:nvSpPr>
        <p:spPr>
          <a:xfrm flipH="1">
            <a:off x="794206" y="4353424"/>
            <a:ext cx="583658" cy="507831"/>
          </a:xfrm>
          <a:prstGeom prst="rect">
            <a:avLst/>
          </a:prstGeom>
          <a:noFill/>
        </p:spPr>
        <p:txBody>
          <a:bodyPr wrap="square" rtlCol="0">
            <a:spAutoFit/>
          </a:bodyPr>
          <a:lstStyle/>
          <a:p>
            <a:r>
              <a:rPr lang="en-US" sz="1350" dirty="0"/>
              <a:t>Task 2</a:t>
            </a:r>
          </a:p>
        </p:txBody>
      </p:sp>
      <p:sp>
        <p:nvSpPr>
          <p:cNvPr id="23" name="TextBox 22">
            <a:extLst>
              <a:ext uri="{FF2B5EF4-FFF2-40B4-BE49-F238E27FC236}">
                <a16:creationId xmlns:a16="http://schemas.microsoft.com/office/drawing/2014/main" id="{A860798C-D378-4858-8802-687583953368}"/>
              </a:ext>
            </a:extLst>
          </p:cNvPr>
          <p:cNvSpPr txBox="1"/>
          <p:nvPr/>
        </p:nvSpPr>
        <p:spPr>
          <a:xfrm flipH="1">
            <a:off x="1431367" y="4356024"/>
            <a:ext cx="583658" cy="507831"/>
          </a:xfrm>
          <a:prstGeom prst="rect">
            <a:avLst/>
          </a:prstGeom>
          <a:noFill/>
        </p:spPr>
        <p:txBody>
          <a:bodyPr wrap="square" rtlCol="0">
            <a:spAutoFit/>
          </a:bodyPr>
          <a:lstStyle/>
          <a:p>
            <a:r>
              <a:rPr lang="en-US" sz="1350" dirty="0"/>
              <a:t>Task 1</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2755727" y="4353424"/>
            <a:ext cx="583658" cy="507831"/>
          </a:xfrm>
          <a:prstGeom prst="rect">
            <a:avLst/>
          </a:prstGeom>
          <a:noFill/>
        </p:spPr>
        <p:txBody>
          <a:bodyPr wrap="square" rtlCol="0">
            <a:spAutoFit/>
          </a:bodyPr>
          <a:lstStyle/>
          <a:p>
            <a:r>
              <a:rPr lang="en-US" sz="1350" dirty="0"/>
              <a:t>Task 1</a:t>
            </a:r>
          </a:p>
        </p:txBody>
      </p:sp>
      <p:sp>
        <p:nvSpPr>
          <p:cNvPr id="22" name="TextBox 21">
            <a:extLst>
              <a:ext uri="{FF2B5EF4-FFF2-40B4-BE49-F238E27FC236}">
                <a16:creationId xmlns:a16="http://schemas.microsoft.com/office/drawing/2014/main" id="{4647DE79-5672-48B6-A118-E35910F49120}"/>
              </a:ext>
            </a:extLst>
          </p:cNvPr>
          <p:cNvSpPr txBox="1"/>
          <p:nvPr/>
        </p:nvSpPr>
        <p:spPr>
          <a:xfrm>
            <a:off x="3983478" y="2801622"/>
            <a:ext cx="4622291" cy="715581"/>
          </a:xfrm>
          <a:prstGeom prst="rect">
            <a:avLst/>
          </a:prstGeom>
          <a:noFill/>
        </p:spPr>
        <p:txBody>
          <a:bodyPr wrap="none" rtlCol="0">
            <a:spAutoFit/>
          </a:bodyPr>
          <a:lstStyle/>
          <a:p>
            <a:r>
              <a:rPr lang="en-US" sz="1350" dirty="0"/>
              <a:t>Note that task 1 and task 2 share bank colors.</a:t>
            </a:r>
          </a:p>
          <a:p>
            <a:endParaRPr lang="en-US" sz="1350" dirty="0"/>
          </a:p>
          <a:p>
            <a:r>
              <a:rPr lang="en-US" sz="1350" dirty="0"/>
              <a:t>But this is OK because they are assigned to the same processor.</a:t>
            </a:r>
          </a:p>
        </p:txBody>
      </p:sp>
    </p:spTree>
    <p:extLst>
      <p:ext uri="{BB962C8B-B14F-4D97-AF65-F5344CB8AC3E}">
        <p14:creationId xmlns:p14="http://schemas.microsoft.com/office/powerpoint/2010/main" val="2006409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different processors, processor 1 and processor 2 respectively.</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cxnSpLocks/>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Tree>
    <p:extLst>
      <p:ext uri="{BB962C8B-B14F-4D97-AF65-F5344CB8AC3E}">
        <p14:creationId xmlns:p14="http://schemas.microsoft.com/office/powerpoint/2010/main" val="127887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1" y="1100611"/>
            <a:ext cx="8340968" cy="5014243"/>
          </a:xfrm>
        </p:spPr>
        <p:txBody>
          <a:bodyPr>
            <a:normAutofit lnSpcReduction="10000"/>
          </a:bodyPr>
          <a:lstStyle/>
          <a:p>
            <a:r>
              <a:rPr lang="en-US" sz="1400" dirty="0"/>
              <a:t>Copyright 2021 Carnegie Mellon University.</a:t>
            </a:r>
          </a:p>
          <a:p>
            <a:r>
              <a:rPr lang="en-US" sz="1400" dirty="0"/>
              <a:t>This material is based upon work funded and supported by the Department of Defense under Contract No. FA8702-15-D-0002 with Carnegie Mellon University for the operation of the Software Engineering Institute, a federally funded research and development center.</a:t>
            </a:r>
          </a:p>
          <a:p>
            <a:r>
              <a:rPr lang="en-US" sz="1400" dirty="0"/>
              <a:t>The view, opinions, and/or findings contained in this material are those of the author(s) and should not be construed as an official Government position, policy, or decision, unless designated by other documentation.</a:t>
            </a:r>
          </a:p>
          <a:p>
            <a:r>
              <a:rPr lang="en-US" sz="14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r>
              <a:rPr lang="en-US" sz="1400" dirty="0"/>
              <a:t>[DISTRIBUTION STATEMENT A] This material has been approved for public release and unlimited distribution.  Please see Copyright notice for non-US Government use and distribution.</a:t>
            </a:r>
          </a:p>
          <a:p>
            <a:r>
              <a:rPr lang="en-US" sz="14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r>
              <a:rPr lang="en-US" sz="1400" dirty="0"/>
              <a:t>DM21-0235</a:t>
            </a:r>
          </a:p>
        </p:txBody>
      </p:sp>
    </p:spTree>
    <p:extLst>
      <p:ext uri="{BB962C8B-B14F-4D97-AF65-F5344CB8AC3E}">
        <p14:creationId xmlns:p14="http://schemas.microsoft.com/office/powerpoint/2010/main" val="69025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different processors, processor 1 and processor 2 respectively.</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
        <p:nvSpPr>
          <p:cNvPr id="5" name="TextBox 4">
            <a:extLst>
              <a:ext uri="{FF2B5EF4-FFF2-40B4-BE49-F238E27FC236}">
                <a16:creationId xmlns:a16="http://schemas.microsoft.com/office/drawing/2014/main" id="{51C41F3F-997A-4653-A009-812BB69ECC0A}"/>
              </a:ext>
            </a:extLst>
          </p:cNvPr>
          <p:cNvSpPr txBox="1"/>
          <p:nvPr/>
        </p:nvSpPr>
        <p:spPr>
          <a:xfrm flipH="1">
            <a:off x="780879" y="3723436"/>
            <a:ext cx="583658" cy="507831"/>
          </a:xfrm>
          <a:prstGeom prst="rect">
            <a:avLst/>
          </a:prstGeom>
          <a:noFill/>
        </p:spPr>
        <p:txBody>
          <a:bodyPr wrap="square" rtlCol="0">
            <a:spAutoFit/>
          </a:bodyPr>
          <a:lstStyle/>
          <a:p>
            <a:r>
              <a:rPr lang="en-US" sz="1350" dirty="0"/>
              <a:t>Task 2</a:t>
            </a:r>
          </a:p>
        </p:txBody>
      </p:sp>
      <p:sp>
        <p:nvSpPr>
          <p:cNvPr id="23" name="TextBox 22">
            <a:extLst>
              <a:ext uri="{FF2B5EF4-FFF2-40B4-BE49-F238E27FC236}">
                <a16:creationId xmlns:a16="http://schemas.microsoft.com/office/drawing/2014/main" id="{A860798C-D378-4858-8802-687583953368}"/>
              </a:ext>
            </a:extLst>
          </p:cNvPr>
          <p:cNvSpPr txBox="1"/>
          <p:nvPr/>
        </p:nvSpPr>
        <p:spPr>
          <a:xfrm flipH="1">
            <a:off x="1431367" y="4356024"/>
            <a:ext cx="583658" cy="507831"/>
          </a:xfrm>
          <a:prstGeom prst="rect">
            <a:avLst/>
          </a:prstGeom>
          <a:noFill/>
        </p:spPr>
        <p:txBody>
          <a:bodyPr wrap="square" rtlCol="0">
            <a:spAutoFit/>
          </a:bodyPr>
          <a:lstStyle/>
          <a:p>
            <a:r>
              <a:rPr lang="en-US" sz="1350" dirty="0"/>
              <a:t>Task 1</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2755727" y="4353424"/>
            <a:ext cx="583658" cy="507831"/>
          </a:xfrm>
          <a:prstGeom prst="rect">
            <a:avLst/>
          </a:prstGeom>
          <a:noFill/>
        </p:spPr>
        <p:txBody>
          <a:bodyPr wrap="square" rtlCol="0">
            <a:spAutoFit/>
          </a:bodyPr>
          <a:lstStyle/>
          <a:p>
            <a:r>
              <a:rPr lang="en-US" sz="1350" dirty="0"/>
              <a:t>Task 1</a:t>
            </a:r>
          </a:p>
        </p:txBody>
      </p:sp>
    </p:spTree>
    <p:extLst>
      <p:ext uri="{BB962C8B-B14F-4D97-AF65-F5344CB8AC3E}">
        <p14:creationId xmlns:p14="http://schemas.microsoft.com/office/powerpoint/2010/main" val="293038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57359" y="932544"/>
            <a:ext cx="8252703" cy="457338"/>
          </a:xfrm>
        </p:spPr>
        <p:txBody>
          <a:bodyPr>
            <a:normAutofit/>
          </a:bodyPr>
          <a:lstStyle/>
          <a:p>
            <a:r>
              <a:rPr lang="en-US" dirty="0"/>
              <a:t>Understanding the constraints on configuration</a:t>
            </a:r>
          </a:p>
        </p:txBody>
      </p:sp>
      <p:sp>
        <p:nvSpPr>
          <p:cNvPr id="3" name="Title 1">
            <a:extLst>
              <a:ext uri="{FF2B5EF4-FFF2-40B4-BE49-F238E27FC236}">
                <a16:creationId xmlns:a16="http://schemas.microsoft.com/office/drawing/2014/main" id="{B1DFCCE7-CB0C-4B10-AE6A-1D5E2073ECF9}"/>
              </a:ext>
            </a:extLst>
          </p:cNvPr>
          <p:cNvSpPr txBox="1">
            <a:spLocks/>
          </p:cNvSpPr>
          <p:nvPr/>
        </p:nvSpPr>
        <p:spPr>
          <a:xfrm>
            <a:off x="107005" y="1313179"/>
            <a:ext cx="8929991" cy="528997"/>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Consider a computer system with 4 cache colors and 4 bank colors and two tasks </a:t>
            </a:r>
            <a:r>
              <a:rPr lang="en-US" sz="3300" dirty="0">
                <a:latin typeface="Symbol" panose="05050102010706020507" pitchFamily="18" charset="2"/>
              </a:rPr>
              <a:t>t</a:t>
            </a:r>
            <a:r>
              <a:rPr lang="en-US" sz="3300" baseline="-25000" dirty="0"/>
              <a:t>1</a:t>
            </a:r>
            <a:r>
              <a:rPr lang="en-US" sz="3300" dirty="0"/>
              <a:t> and </a:t>
            </a:r>
            <a:r>
              <a:rPr lang="en-US" sz="3300" dirty="0">
                <a:latin typeface="Symbol" panose="05050102010706020507" pitchFamily="18" charset="2"/>
              </a:rPr>
              <a:t>t</a:t>
            </a:r>
            <a:r>
              <a:rPr lang="en-US" sz="3300" baseline="-25000" dirty="0"/>
              <a:t>2</a:t>
            </a:r>
            <a:r>
              <a:rPr lang="en-US" sz="3300" dirty="0"/>
              <a:t>.</a:t>
            </a:r>
          </a:p>
          <a:p>
            <a:r>
              <a:rPr lang="en-US" sz="3300" dirty="0"/>
              <a:t>The physical memory consists of 16 cells.</a:t>
            </a:r>
          </a:p>
          <a:p>
            <a:r>
              <a:rPr lang="en-US" sz="3300" dirty="0"/>
              <a:t>Assume task 1 and task 2 are assigned to different processors, processor 1 and processor 2 respectively.</a:t>
            </a:r>
          </a:p>
        </p:txBody>
      </p:sp>
      <p:sp>
        <p:nvSpPr>
          <p:cNvPr id="4" name="Rectangle 3">
            <a:extLst>
              <a:ext uri="{FF2B5EF4-FFF2-40B4-BE49-F238E27FC236}">
                <a16:creationId xmlns:a16="http://schemas.microsoft.com/office/drawing/2014/main" id="{E2DDDD7D-9D9E-44B4-88DA-632E1C9D5797}"/>
              </a:ext>
            </a:extLst>
          </p:cNvPr>
          <p:cNvSpPr/>
          <p:nvPr/>
        </p:nvSpPr>
        <p:spPr>
          <a:xfrm>
            <a:off x="692063" y="280162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2063663"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272514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1416774" y="280162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2063663" y="21790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2063663" y="342419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1595087" y="223004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910325" y="2452705"/>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1583965" y="2451191"/>
            <a:ext cx="272832" cy="300082"/>
          </a:xfrm>
          <a:prstGeom prst="rect">
            <a:avLst/>
          </a:prstGeom>
          <a:noFill/>
        </p:spPr>
        <p:txBody>
          <a:bodyPr wrap="none" rtlCol="0">
            <a:spAutoFit/>
          </a:bodyPr>
          <a:lstStyle/>
          <a:p>
            <a:r>
              <a:rPr lang="en-US" sz="1350" dirty="0"/>
              <a:t>1</a:t>
            </a:r>
          </a:p>
        </p:txBody>
      </p:sp>
      <p:sp>
        <p:nvSpPr>
          <p:cNvPr id="15" name="TextBox 14">
            <a:extLst>
              <a:ext uri="{FF2B5EF4-FFF2-40B4-BE49-F238E27FC236}">
                <a16:creationId xmlns:a16="http://schemas.microsoft.com/office/drawing/2014/main" id="{04E08376-E0CD-4F9C-B333-19316211BC2B}"/>
              </a:ext>
            </a:extLst>
          </p:cNvPr>
          <p:cNvSpPr txBox="1"/>
          <p:nvPr/>
        </p:nvSpPr>
        <p:spPr>
          <a:xfrm>
            <a:off x="2310686" y="2441979"/>
            <a:ext cx="272832" cy="300082"/>
          </a:xfrm>
          <a:prstGeom prst="rect">
            <a:avLst/>
          </a:prstGeom>
          <a:noFill/>
        </p:spPr>
        <p:txBody>
          <a:bodyPr wrap="none" rtlCol="0">
            <a:spAutoFit/>
          </a:bodyPr>
          <a:lstStyle/>
          <a:p>
            <a:r>
              <a:rPr lang="en-US" sz="1350" dirty="0"/>
              <a:t>2</a:t>
            </a:r>
          </a:p>
        </p:txBody>
      </p:sp>
      <p:sp>
        <p:nvSpPr>
          <p:cNvPr id="16" name="TextBox 15">
            <a:extLst>
              <a:ext uri="{FF2B5EF4-FFF2-40B4-BE49-F238E27FC236}">
                <a16:creationId xmlns:a16="http://schemas.microsoft.com/office/drawing/2014/main" id="{E78DE218-6890-4631-B86E-2E9651B21EBC}"/>
              </a:ext>
            </a:extLst>
          </p:cNvPr>
          <p:cNvSpPr txBox="1"/>
          <p:nvPr/>
        </p:nvSpPr>
        <p:spPr>
          <a:xfrm>
            <a:off x="2930687" y="2419414"/>
            <a:ext cx="272832" cy="300082"/>
          </a:xfrm>
          <a:prstGeom prst="rect">
            <a:avLst/>
          </a:prstGeom>
          <a:noFill/>
        </p:spPr>
        <p:txBody>
          <a:bodyPr wrap="none" rtlCol="0">
            <a:spAutoFit/>
          </a:bodyPr>
          <a:lstStyle/>
          <a:p>
            <a:r>
              <a:rPr lang="en-US" sz="1350" dirty="0"/>
              <a:t>3</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240700" y="402318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367073" y="3041984"/>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347617" y="3751576"/>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352667" y="4353424"/>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361324" y="5026741"/>
            <a:ext cx="272832" cy="300082"/>
          </a:xfrm>
          <a:prstGeom prst="rect">
            <a:avLst/>
          </a:prstGeom>
          <a:noFill/>
        </p:spPr>
        <p:txBody>
          <a:bodyPr wrap="none" rtlCol="0">
            <a:spAutoFit/>
          </a:bodyPr>
          <a:lstStyle/>
          <a:p>
            <a:r>
              <a:rPr lang="en-US" sz="1350" dirty="0"/>
              <a:t>3</a:t>
            </a:r>
          </a:p>
        </p:txBody>
      </p:sp>
      <p:sp>
        <p:nvSpPr>
          <p:cNvPr id="5" name="TextBox 4">
            <a:extLst>
              <a:ext uri="{FF2B5EF4-FFF2-40B4-BE49-F238E27FC236}">
                <a16:creationId xmlns:a16="http://schemas.microsoft.com/office/drawing/2014/main" id="{51C41F3F-997A-4653-A009-812BB69ECC0A}"/>
              </a:ext>
            </a:extLst>
          </p:cNvPr>
          <p:cNvSpPr txBox="1"/>
          <p:nvPr/>
        </p:nvSpPr>
        <p:spPr>
          <a:xfrm flipH="1">
            <a:off x="780879" y="3723436"/>
            <a:ext cx="583658" cy="507831"/>
          </a:xfrm>
          <a:prstGeom prst="rect">
            <a:avLst/>
          </a:prstGeom>
          <a:noFill/>
        </p:spPr>
        <p:txBody>
          <a:bodyPr wrap="square" rtlCol="0">
            <a:spAutoFit/>
          </a:bodyPr>
          <a:lstStyle/>
          <a:p>
            <a:r>
              <a:rPr lang="en-US" sz="1350" dirty="0"/>
              <a:t>Task 2</a:t>
            </a:r>
          </a:p>
        </p:txBody>
      </p:sp>
      <p:sp>
        <p:nvSpPr>
          <p:cNvPr id="23" name="TextBox 22">
            <a:extLst>
              <a:ext uri="{FF2B5EF4-FFF2-40B4-BE49-F238E27FC236}">
                <a16:creationId xmlns:a16="http://schemas.microsoft.com/office/drawing/2014/main" id="{A860798C-D378-4858-8802-687583953368}"/>
              </a:ext>
            </a:extLst>
          </p:cNvPr>
          <p:cNvSpPr txBox="1"/>
          <p:nvPr/>
        </p:nvSpPr>
        <p:spPr>
          <a:xfrm flipH="1">
            <a:off x="1431367" y="4356024"/>
            <a:ext cx="583658" cy="507831"/>
          </a:xfrm>
          <a:prstGeom prst="rect">
            <a:avLst/>
          </a:prstGeom>
          <a:noFill/>
        </p:spPr>
        <p:txBody>
          <a:bodyPr wrap="square" rtlCol="0">
            <a:spAutoFit/>
          </a:bodyPr>
          <a:lstStyle/>
          <a:p>
            <a:r>
              <a:rPr lang="en-US" sz="1350" dirty="0"/>
              <a:t>Task 1</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2755727" y="4353424"/>
            <a:ext cx="583658" cy="507831"/>
          </a:xfrm>
          <a:prstGeom prst="rect">
            <a:avLst/>
          </a:prstGeom>
          <a:noFill/>
        </p:spPr>
        <p:txBody>
          <a:bodyPr wrap="square" rtlCol="0">
            <a:spAutoFit/>
          </a:bodyPr>
          <a:lstStyle/>
          <a:p>
            <a:r>
              <a:rPr lang="en-US" sz="1350" dirty="0"/>
              <a:t>Task 1</a:t>
            </a:r>
          </a:p>
        </p:txBody>
      </p:sp>
      <p:sp>
        <p:nvSpPr>
          <p:cNvPr id="25" name="TextBox 24">
            <a:extLst>
              <a:ext uri="{FF2B5EF4-FFF2-40B4-BE49-F238E27FC236}">
                <a16:creationId xmlns:a16="http://schemas.microsoft.com/office/drawing/2014/main" id="{A525A8B1-5237-40CE-B00B-C5D5089CF56D}"/>
              </a:ext>
            </a:extLst>
          </p:cNvPr>
          <p:cNvSpPr txBox="1"/>
          <p:nvPr/>
        </p:nvSpPr>
        <p:spPr>
          <a:xfrm>
            <a:off x="3983478" y="2801622"/>
            <a:ext cx="4716291" cy="1131079"/>
          </a:xfrm>
          <a:prstGeom prst="rect">
            <a:avLst/>
          </a:prstGeom>
          <a:noFill/>
        </p:spPr>
        <p:txBody>
          <a:bodyPr wrap="none" rtlCol="0">
            <a:spAutoFit/>
          </a:bodyPr>
          <a:lstStyle/>
          <a:p>
            <a:r>
              <a:rPr lang="en-US" sz="1350" dirty="0"/>
              <a:t>Note that task 1 and task 2 are assigned to different cache colors</a:t>
            </a:r>
          </a:p>
          <a:p>
            <a:r>
              <a:rPr lang="en-US" sz="1350" dirty="0"/>
              <a:t>and bank colors.</a:t>
            </a:r>
          </a:p>
          <a:p>
            <a:endParaRPr lang="en-US" sz="1350" dirty="0"/>
          </a:p>
          <a:p>
            <a:r>
              <a:rPr lang="en-US" sz="1350" dirty="0"/>
              <a:t>Since task 1 and task 2 are assigned to different processors,</a:t>
            </a:r>
            <a:br>
              <a:rPr lang="en-US" sz="1350" dirty="0"/>
            </a:br>
            <a:r>
              <a:rPr lang="en-US" sz="1350" dirty="0"/>
              <a:t>they must use different bank colors.</a:t>
            </a:r>
          </a:p>
        </p:txBody>
      </p:sp>
    </p:spTree>
    <p:extLst>
      <p:ext uri="{BB962C8B-B14F-4D97-AF65-F5344CB8AC3E}">
        <p14:creationId xmlns:p14="http://schemas.microsoft.com/office/powerpoint/2010/main" val="3412312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88818" y="2341894"/>
            <a:ext cx="8252703" cy="1988398"/>
          </a:xfrm>
        </p:spPr>
        <p:txBody>
          <a:bodyPr>
            <a:normAutofit fontScale="90000"/>
          </a:bodyPr>
          <a:lstStyle/>
          <a:p>
            <a:r>
              <a:rPr lang="en-US" dirty="0"/>
              <a:t>The figure on previous slide shows a concrete allocation. We will however create an abstract allocation which can then be converted to a concrete allocation. The next slide shows an abstract allocation.</a:t>
            </a:r>
          </a:p>
        </p:txBody>
      </p:sp>
    </p:spTree>
    <p:extLst>
      <p:ext uri="{BB962C8B-B14F-4D97-AF65-F5344CB8AC3E}">
        <p14:creationId xmlns:p14="http://schemas.microsoft.com/office/powerpoint/2010/main" val="239234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sp>
        <p:nvSpPr>
          <p:cNvPr id="24" name="TextBox 23">
            <a:extLst>
              <a:ext uri="{FF2B5EF4-FFF2-40B4-BE49-F238E27FC236}">
                <a16:creationId xmlns:a16="http://schemas.microsoft.com/office/drawing/2014/main" id="{0E40712C-4ED2-42C9-A795-8986A5E50365}"/>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41" name="TextBox 40">
            <a:extLst>
              <a:ext uri="{FF2B5EF4-FFF2-40B4-BE49-F238E27FC236}">
                <a16:creationId xmlns:a16="http://schemas.microsoft.com/office/drawing/2014/main" id="{41818607-5597-4229-86C8-2F6B703FAA26}"/>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Tree>
    <p:extLst>
      <p:ext uri="{BB962C8B-B14F-4D97-AF65-F5344CB8AC3E}">
        <p14:creationId xmlns:p14="http://schemas.microsoft.com/office/powerpoint/2010/main" val="1560038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2380269" y="3169937"/>
            <a:ext cx="1003136"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task 1</a:t>
            </a:r>
          </a:p>
        </p:txBody>
      </p:sp>
      <p:sp>
        <p:nvSpPr>
          <p:cNvPr id="50" name="TextBox 49">
            <a:extLst>
              <a:ext uri="{FF2B5EF4-FFF2-40B4-BE49-F238E27FC236}">
                <a16:creationId xmlns:a16="http://schemas.microsoft.com/office/drawing/2014/main" id="{77C9FBE4-0174-4081-A18E-DBEFF24BC2F5}"/>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2" name="TextBox 51">
            <a:extLst>
              <a:ext uri="{FF2B5EF4-FFF2-40B4-BE49-F238E27FC236}">
                <a16:creationId xmlns:a16="http://schemas.microsoft.com/office/drawing/2014/main" id="{AC2639B2-F4E0-4895-89B8-9A6E4AB319EC}"/>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87524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3389686" y="3156919"/>
            <a:ext cx="353873"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task 2</a:t>
            </a:r>
          </a:p>
        </p:txBody>
      </p:sp>
      <p:sp>
        <p:nvSpPr>
          <p:cNvPr id="52" name="TextBox 51">
            <a:extLst>
              <a:ext uri="{FF2B5EF4-FFF2-40B4-BE49-F238E27FC236}">
                <a16:creationId xmlns:a16="http://schemas.microsoft.com/office/drawing/2014/main" id="{BE17D125-5885-41E6-963C-A8042534216D}"/>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4" name="TextBox 53">
            <a:extLst>
              <a:ext uri="{FF2B5EF4-FFF2-40B4-BE49-F238E27FC236}">
                <a16:creationId xmlns:a16="http://schemas.microsoft.com/office/drawing/2014/main" id="{42FDE6D8-6F87-490F-9200-B1D5141D3FC1}"/>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445441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3758672" y="4531852"/>
            <a:ext cx="330611"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task 3</a:t>
            </a:r>
          </a:p>
        </p:txBody>
      </p:sp>
      <p:sp>
        <p:nvSpPr>
          <p:cNvPr id="50" name="TextBox 49">
            <a:extLst>
              <a:ext uri="{FF2B5EF4-FFF2-40B4-BE49-F238E27FC236}">
                <a16:creationId xmlns:a16="http://schemas.microsoft.com/office/drawing/2014/main" id="{D2C33C0C-0ABF-43AD-94A4-93EDBF9B7EC0}"/>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2" name="TextBox 51">
            <a:extLst>
              <a:ext uri="{FF2B5EF4-FFF2-40B4-BE49-F238E27FC236}">
                <a16:creationId xmlns:a16="http://schemas.microsoft.com/office/drawing/2014/main" id="{CDEF56A0-2450-4B28-BF9F-FB8555A1AFA2}"/>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1755801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4"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4115539" y="4536695"/>
            <a:ext cx="286107"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task 4</a:t>
            </a:r>
          </a:p>
        </p:txBody>
      </p:sp>
      <p:sp>
        <p:nvSpPr>
          <p:cNvPr id="50" name="TextBox 49">
            <a:extLst>
              <a:ext uri="{FF2B5EF4-FFF2-40B4-BE49-F238E27FC236}">
                <a16:creationId xmlns:a16="http://schemas.microsoft.com/office/drawing/2014/main" id="{9E80E8C9-5313-4B71-9B06-1465A3680B02}"/>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1" name="TextBox 50">
            <a:extLst>
              <a:ext uri="{FF2B5EF4-FFF2-40B4-BE49-F238E27FC236}">
                <a16:creationId xmlns:a16="http://schemas.microsoft.com/office/drawing/2014/main" id="{6E73D631-5613-42AC-91BC-7FB7F8240CEE}"/>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1524602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4405040" y="4541539"/>
            <a:ext cx="712017"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task 5</a:t>
            </a:r>
          </a:p>
        </p:txBody>
      </p:sp>
      <p:sp>
        <p:nvSpPr>
          <p:cNvPr id="50" name="TextBox 49">
            <a:extLst>
              <a:ext uri="{FF2B5EF4-FFF2-40B4-BE49-F238E27FC236}">
                <a16:creationId xmlns:a16="http://schemas.microsoft.com/office/drawing/2014/main" id="{EC2E6140-9A84-45CB-A2AF-61D6831714B3}"/>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1" name="TextBox 50">
            <a:extLst>
              <a:ext uri="{FF2B5EF4-FFF2-40B4-BE49-F238E27FC236}">
                <a16:creationId xmlns:a16="http://schemas.microsoft.com/office/drawing/2014/main" id="{97EA0CB5-B21F-4CBA-A9E8-5D91CF983ED8}"/>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129712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3758672" y="4541539"/>
            <a:ext cx="1358385"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memory that is allocated</a:t>
            </a:r>
          </a:p>
        </p:txBody>
      </p:sp>
      <p:sp>
        <p:nvSpPr>
          <p:cNvPr id="50" name="Rectangle 49">
            <a:extLst>
              <a:ext uri="{FF2B5EF4-FFF2-40B4-BE49-F238E27FC236}">
                <a16:creationId xmlns:a16="http://schemas.microsoft.com/office/drawing/2014/main" id="{A6B8D637-A43A-480F-98F5-5BE82D225E3A}"/>
              </a:ext>
            </a:extLst>
          </p:cNvPr>
          <p:cNvSpPr/>
          <p:nvPr/>
        </p:nvSpPr>
        <p:spPr>
          <a:xfrm>
            <a:off x="2381515" y="3171007"/>
            <a:ext cx="1358385"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memory that is allocated</a:t>
            </a:r>
          </a:p>
        </p:txBody>
      </p:sp>
      <p:sp>
        <p:nvSpPr>
          <p:cNvPr id="51" name="TextBox 50">
            <a:extLst>
              <a:ext uri="{FF2B5EF4-FFF2-40B4-BE49-F238E27FC236}">
                <a16:creationId xmlns:a16="http://schemas.microsoft.com/office/drawing/2014/main" id="{CCC7BBE7-18F7-4BE2-88F4-29CFC357742C}"/>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2" name="TextBox 51">
            <a:extLst>
              <a:ext uri="{FF2B5EF4-FFF2-40B4-BE49-F238E27FC236}">
                <a16:creationId xmlns:a16="http://schemas.microsoft.com/office/drawing/2014/main" id="{1550BE85-B209-4757-B64F-1D03F67D5234}"/>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326418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2A31-EF31-44D9-88B2-B741C76133B1}"/>
              </a:ext>
            </a:extLst>
          </p:cNvPr>
          <p:cNvSpPr>
            <a:spLocks noGrp="1"/>
          </p:cNvSpPr>
          <p:nvPr>
            <p:ph type="ctrTitle"/>
          </p:nvPr>
        </p:nvSpPr>
        <p:spPr>
          <a:xfrm>
            <a:off x="-1" y="857250"/>
            <a:ext cx="9144001" cy="4989353"/>
          </a:xfrm>
        </p:spPr>
        <p:txBody>
          <a:bodyPr>
            <a:normAutofit fontScale="90000"/>
          </a:bodyPr>
          <a:lstStyle/>
          <a:p>
            <a:pPr algn="l"/>
            <a:r>
              <a:rPr lang="en-US" sz="1650" b="1" dirty="0"/>
              <a:t>Background: </a:t>
            </a:r>
            <a:br>
              <a:rPr lang="en-US" sz="1650" b="1" dirty="0"/>
            </a:br>
            <a:br>
              <a:rPr lang="en-US" sz="1650" b="1" dirty="0"/>
            </a:br>
            <a:r>
              <a:rPr lang="en-US" sz="1650" b="1" dirty="0"/>
              <a:t>* About multicore. </a:t>
            </a:r>
            <a:r>
              <a:rPr lang="en-US" sz="1650" dirty="0"/>
              <a:t>Multicore processors are the norm today. This has been the case in desktop and</a:t>
            </a:r>
            <a:br>
              <a:rPr lang="en-US" sz="1650" dirty="0"/>
            </a:br>
            <a:r>
              <a:rPr lang="en-US" sz="1650" dirty="0"/>
              <a:t>   laptop computers for 15 years. This has been the case for mobile computing for 10 years. In DoD, for</a:t>
            </a:r>
            <a:br>
              <a:rPr lang="en-US" sz="1650" dirty="0"/>
            </a:br>
            <a:r>
              <a:rPr lang="en-US" sz="1650" dirty="0"/>
              <a:t>   non-safety-critical systems, multicore system have started to be used. In DoD, for safety-critical systems,</a:t>
            </a:r>
            <a:br>
              <a:rPr lang="en-US" sz="1650" dirty="0"/>
            </a:br>
            <a:r>
              <a:rPr lang="en-US" sz="1650" dirty="0"/>
              <a:t>   multicores (with all cores enabled) are currently not used but there is great interest in finding ways to do</a:t>
            </a:r>
            <a:br>
              <a:rPr lang="en-US" sz="1650" dirty="0"/>
            </a:br>
            <a:r>
              <a:rPr lang="en-US" sz="1650" dirty="0"/>
              <a:t>   so.</a:t>
            </a:r>
            <a:br>
              <a:rPr lang="en-US" sz="1650" dirty="0"/>
            </a:br>
            <a:br>
              <a:rPr lang="en-US" sz="1650" dirty="0"/>
            </a:br>
            <a:r>
              <a:rPr lang="en-US" sz="1650" b="1" dirty="0"/>
              <a:t>* About multicore and timing. </a:t>
            </a:r>
            <a:r>
              <a:rPr lang="en-US" sz="1650" dirty="0"/>
              <a:t>Multicore processors tend to have shared memory (both DRAM memory</a:t>
            </a:r>
            <a:br>
              <a:rPr lang="en-US" sz="1650" dirty="0"/>
            </a:br>
            <a:r>
              <a:rPr lang="en-US" sz="1650" dirty="0"/>
              <a:t>   shared between processor cores and shared physical address space between processor cores). There</a:t>
            </a:r>
            <a:br>
              <a:rPr lang="en-US" sz="1650" dirty="0"/>
            </a:br>
            <a:r>
              <a:rPr lang="en-US" sz="1650" dirty="0"/>
              <a:t>   are also many resources that aim to speed up execution (e.g., cache) and there are resources for</a:t>
            </a:r>
            <a:br>
              <a:rPr lang="en-US" sz="1650" dirty="0"/>
            </a:br>
            <a:r>
              <a:rPr lang="en-US" sz="1650" dirty="0"/>
              <a:t>   connecting processor cores to memory (e.g., memory bus). On a higher level, one can say that there are</a:t>
            </a:r>
            <a:br>
              <a:rPr lang="en-US" sz="1650" dirty="0"/>
            </a:br>
            <a:r>
              <a:rPr lang="en-US" sz="1650" dirty="0"/>
              <a:t>   resources in the memory system that are shared between processor cores and hence they may be shared</a:t>
            </a:r>
            <a:br>
              <a:rPr lang="en-US" sz="1650" dirty="0"/>
            </a:br>
            <a:r>
              <a:rPr lang="en-US" sz="1650" dirty="0"/>
              <a:t>   between processes/threads on different processor cores. For some of these resources, it holds that the</a:t>
            </a:r>
            <a:br>
              <a:rPr lang="en-US" sz="1650" dirty="0"/>
            </a:br>
            <a:r>
              <a:rPr lang="en-US" sz="1650" dirty="0"/>
              <a:t>   resource can only be used by one thread/process at a time  (e.g., memory bus). For other resources, it</a:t>
            </a:r>
            <a:br>
              <a:rPr lang="en-US" sz="1650" dirty="0"/>
            </a:br>
            <a:r>
              <a:rPr lang="en-US" sz="1650" dirty="0"/>
              <a:t>   holds that the use of one resource by one thread causes another thread later to execute more slowly</a:t>
            </a:r>
            <a:br>
              <a:rPr lang="en-US" sz="1650" dirty="0"/>
            </a:br>
            <a:r>
              <a:rPr lang="en-US" sz="1650" dirty="0"/>
              <a:t>   (e.g., cache eviction).</a:t>
            </a:r>
            <a:br>
              <a:rPr lang="en-US" sz="1650" dirty="0"/>
            </a:br>
            <a:br>
              <a:rPr lang="en-US" sz="1650" dirty="0"/>
            </a:br>
            <a:r>
              <a:rPr lang="en-US" sz="1650" dirty="0"/>
              <a:t>* </a:t>
            </a:r>
            <a:r>
              <a:rPr lang="en-US" sz="1650" b="1" dirty="0"/>
              <a:t>Mechanism.</a:t>
            </a:r>
            <a:r>
              <a:rPr lang="en-US" sz="1650" dirty="0"/>
              <a:t> The SEI has developed a technique called coordinated cache and bank coloring. See </a:t>
            </a:r>
            <a:br>
              <a:rPr lang="en-US" sz="1650" dirty="0"/>
            </a:br>
            <a:r>
              <a:rPr lang="en-US" sz="1650" dirty="0"/>
              <a:t>       N. Suzuki et al., “Coordinated bank and cache coloring for temporal protection of memory accesses,”</a:t>
            </a:r>
            <a:br>
              <a:rPr lang="en-US" sz="1650" dirty="0"/>
            </a:br>
            <a:r>
              <a:rPr lang="en-US" sz="1650" dirty="0"/>
              <a:t>       ICESS 2013.</a:t>
            </a:r>
            <a:br>
              <a:rPr lang="en-US" sz="1650" dirty="0"/>
            </a:br>
            <a:r>
              <a:rPr lang="en-US" sz="1650" dirty="0"/>
              <a:t>   This technique involves changing the virtual memory manager in the operating system. It also involves</a:t>
            </a:r>
            <a:br>
              <a:rPr lang="en-US" sz="1650" dirty="0"/>
            </a:br>
            <a:r>
              <a:rPr lang="en-US" sz="1650" dirty="0"/>
              <a:t>   deciding how the virtual memory manager should work; we call it configuration. This slide deck presents</a:t>
            </a:r>
            <a:br>
              <a:rPr lang="en-US" sz="1650" dirty="0"/>
            </a:br>
            <a:r>
              <a:rPr lang="en-US" sz="1650" dirty="0"/>
              <a:t>   the tool for configuration. </a:t>
            </a:r>
            <a:endParaRPr lang="en-US" sz="2100" dirty="0"/>
          </a:p>
        </p:txBody>
      </p:sp>
    </p:spTree>
    <p:extLst>
      <p:ext uri="{BB962C8B-B14F-4D97-AF65-F5344CB8AC3E}">
        <p14:creationId xmlns:p14="http://schemas.microsoft.com/office/powerpoint/2010/main" val="369925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1"/>
            <a:ext cx="9143999" cy="295536"/>
          </a:xfrm>
        </p:spPr>
        <p:txBody>
          <a:bodyPr>
            <a:normAutofit fontScale="90000"/>
          </a:bodyPr>
          <a:lstStyle/>
          <a:p>
            <a:r>
              <a:rPr lang="en-US" sz="1500" dirty="0"/>
              <a:t>Assume task 1 and task 2 are assigned to processor 1 and task 3, task 4, and task 5 are assigned to processor 2.</a:t>
            </a:r>
          </a:p>
        </p:txBody>
      </p:sp>
      <p:sp>
        <p:nvSpPr>
          <p:cNvPr id="4" name="Rectangle 3">
            <a:extLst>
              <a:ext uri="{FF2B5EF4-FFF2-40B4-BE49-F238E27FC236}">
                <a16:creationId xmlns:a16="http://schemas.microsoft.com/office/drawing/2014/main" id="{E2DDDD7D-9D9E-44B4-88DA-632E1C9D5797}"/>
              </a:ext>
            </a:extLst>
          </p:cNvPr>
          <p:cNvSpPr/>
          <p:nvPr/>
        </p:nvSpPr>
        <p:spPr>
          <a:xfrm>
            <a:off x="2371959" y="3160251"/>
            <a:ext cx="2743200" cy="27432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CEC54222-2CF8-4873-AC28-A81855F45DFB}"/>
              </a:ext>
            </a:extLst>
          </p:cNvPr>
          <p:cNvCxnSpPr>
            <a:stCxn id="4" idx="0"/>
            <a:endCxn id="4" idx="2"/>
          </p:cNvCxnSpPr>
          <p:nvPr/>
        </p:nvCxnSpPr>
        <p:spPr>
          <a:xfrm>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81491-ACB5-467F-8F44-B8297A86126A}"/>
              </a:ext>
            </a:extLst>
          </p:cNvPr>
          <p:cNvCxnSpPr>
            <a:cxnSpLocks/>
          </p:cNvCxnSpPr>
          <p:nvPr/>
        </p:nvCxnSpPr>
        <p:spPr>
          <a:xfrm rot="5400000">
            <a:off x="3743559"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FE0F4-FF63-4A16-91FA-6376CE733E65}"/>
              </a:ext>
            </a:extLst>
          </p:cNvPr>
          <p:cNvCxnSpPr/>
          <p:nvPr/>
        </p:nvCxnSpPr>
        <p:spPr>
          <a:xfrm>
            <a:off x="440504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EA6484-161C-4469-A452-8651348A395F}"/>
              </a:ext>
            </a:extLst>
          </p:cNvPr>
          <p:cNvCxnSpPr/>
          <p:nvPr/>
        </p:nvCxnSpPr>
        <p:spPr>
          <a:xfrm>
            <a:off x="3096670"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0AE7B-1AC9-4CB9-891C-A511DF481ABA}"/>
              </a:ext>
            </a:extLst>
          </p:cNvPr>
          <p:cNvCxnSpPr>
            <a:cxnSpLocks/>
          </p:cNvCxnSpPr>
          <p:nvPr/>
        </p:nvCxnSpPr>
        <p:spPr>
          <a:xfrm rot="5400000">
            <a:off x="3743559" y="253768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BC32F3-BF9C-45B6-B556-D71CA054D648}"/>
              </a:ext>
            </a:extLst>
          </p:cNvPr>
          <p:cNvCxnSpPr>
            <a:cxnSpLocks/>
          </p:cNvCxnSpPr>
          <p:nvPr/>
        </p:nvCxnSpPr>
        <p:spPr>
          <a:xfrm rot="5400000">
            <a:off x="3743559" y="3782822"/>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431D9-97B3-4841-B916-4CAC408076A0}"/>
              </a:ext>
            </a:extLst>
          </p:cNvPr>
          <p:cNvSpPr txBox="1"/>
          <p:nvPr/>
        </p:nvSpPr>
        <p:spPr>
          <a:xfrm>
            <a:off x="3274983" y="2588678"/>
            <a:ext cx="1007199" cy="300082"/>
          </a:xfrm>
          <a:prstGeom prst="rect">
            <a:avLst/>
          </a:prstGeom>
          <a:noFill/>
        </p:spPr>
        <p:txBody>
          <a:bodyPr wrap="none" rtlCol="0">
            <a:spAutoFit/>
          </a:bodyPr>
          <a:lstStyle/>
          <a:p>
            <a:r>
              <a:rPr lang="en-US" sz="1350" dirty="0"/>
              <a:t>Cache color</a:t>
            </a:r>
          </a:p>
        </p:txBody>
      </p:sp>
      <p:sp>
        <p:nvSpPr>
          <p:cNvPr id="13" name="TextBox 12">
            <a:extLst>
              <a:ext uri="{FF2B5EF4-FFF2-40B4-BE49-F238E27FC236}">
                <a16:creationId xmlns:a16="http://schemas.microsoft.com/office/drawing/2014/main" id="{3EF8A8B6-43A0-49E5-9171-D103BD70447F}"/>
              </a:ext>
            </a:extLst>
          </p:cNvPr>
          <p:cNvSpPr txBox="1"/>
          <p:nvPr/>
        </p:nvSpPr>
        <p:spPr>
          <a:xfrm>
            <a:off x="2451802" y="2800609"/>
            <a:ext cx="272832" cy="300082"/>
          </a:xfrm>
          <a:prstGeom prst="rect">
            <a:avLst/>
          </a:prstGeom>
          <a:noFill/>
        </p:spPr>
        <p:txBody>
          <a:bodyPr wrap="none" rtlCol="0">
            <a:spAutoFit/>
          </a:bodyPr>
          <a:lstStyle/>
          <a:p>
            <a:r>
              <a:rPr lang="en-US" sz="1350" dirty="0"/>
              <a:t>0</a:t>
            </a:r>
          </a:p>
        </p:txBody>
      </p:sp>
      <p:sp>
        <p:nvSpPr>
          <p:cNvPr id="14" name="TextBox 13">
            <a:extLst>
              <a:ext uri="{FF2B5EF4-FFF2-40B4-BE49-F238E27FC236}">
                <a16:creationId xmlns:a16="http://schemas.microsoft.com/office/drawing/2014/main" id="{5A4C235D-379E-4A54-9148-81E3543F2CC5}"/>
              </a:ext>
            </a:extLst>
          </p:cNvPr>
          <p:cNvSpPr txBox="1"/>
          <p:nvPr/>
        </p:nvSpPr>
        <p:spPr>
          <a:xfrm>
            <a:off x="3132926" y="2811481"/>
            <a:ext cx="272832" cy="300082"/>
          </a:xfrm>
          <a:prstGeom prst="rect">
            <a:avLst/>
          </a:prstGeom>
          <a:noFill/>
        </p:spPr>
        <p:txBody>
          <a:bodyPr wrap="none" rtlCol="0">
            <a:spAutoFit/>
          </a:bodyPr>
          <a:lstStyle/>
          <a:p>
            <a:r>
              <a:rPr lang="en-US" sz="1350" dirty="0"/>
              <a:t>2</a:t>
            </a:r>
          </a:p>
        </p:txBody>
      </p:sp>
      <p:sp>
        <p:nvSpPr>
          <p:cNvPr id="15" name="TextBox 14">
            <a:extLst>
              <a:ext uri="{FF2B5EF4-FFF2-40B4-BE49-F238E27FC236}">
                <a16:creationId xmlns:a16="http://schemas.microsoft.com/office/drawing/2014/main" id="{04E08376-E0CD-4F9C-B333-19316211BC2B}"/>
              </a:ext>
            </a:extLst>
          </p:cNvPr>
          <p:cNvSpPr txBox="1"/>
          <p:nvPr/>
        </p:nvSpPr>
        <p:spPr>
          <a:xfrm>
            <a:off x="3814051" y="2824693"/>
            <a:ext cx="272832" cy="300082"/>
          </a:xfrm>
          <a:prstGeom prst="rect">
            <a:avLst/>
          </a:prstGeom>
          <a:noFill/>
        </p:spPr>
        <p:txBody>
          <a:bodyPr wrap="none" rtlCol="0">
            <a:spAutoFit/>
          </a:bodyPr>
          <a:lstStyle/>
          <a:p>
            <a:r>
              <a:rPr lang="en-US" sz="1350" dirty="0"/>
              <a:t>4</a:t>
            </a:r>
          </a:p>
        </p:txBody>
      </p:sp>
      <p:sp>
        <p:nvSpPr>
          <p:cNvPr id="16" name="TextBox 15">
            <a:extLst>
              <a:ext uri="{FF2B5EF4-FFF2-40B4-BE49-F238E27FC236}">
                <a16:creationId xmlns:a16="http://schemas.microsoft.com/office/drawing/2014/main" id="{E78DE218-6890-4631-B86E-2E9651B21EBC}"/>
              </a:ext>
            </a:extLst>
          </p:cNvPr>
          <p:cNvSpPr txBox="1"/>
          <p:nvPr/>
        </p:nvSpPr>
        <p:spPr>
          <a:xfrm>
            <a:off x="4468447" y="2836083"/>
            <a:ext cx="272832" cy="300082"/>
          </a:xfrm>
          <a:prstGeom prst="rect">
            <a:avLst/>
          </a:prstGeom>
          <a:noFill/>
        </p:spPr>
        <p:txBody>
          <a:bodyPr wrap="none" rtlCol="0">
            <a:spAutoFit/>
          </a:bodyPr>
          <a:lstStyle/>
          <a:p>
            <a:r>
              <a:rPr lang="en-US" sz="1350" dirty="0"/>
              <a:t>6</a:t>
            </a:r>
          </a:p>
        </p:txBody>
      </p:sp>
      <p:sp>
        <p:nvSpPr>
          <p:cNvPr id="17" name="TextBox 16">
            <a:extLst>
              <a:ext uri="{FF2B5EF4-FFF2-40B4-BE49-F238E27FC236}">
                <a16:creationId xmlns:a16="http://schemas.microsoft.com/office/drawing/2014/main" id="{5736A12E-8B41-436C-81DF-C1FCD764F7BC}"/>
              </a:ext>
            </a:extLst>
          </p:cNvPr>
          <p:cNvSpPr txBox="1"/>
          <p:nvPr/>
        </p:nvSpPr>
        <p:spPr>
          <a:xfrm rot="16200000">
            <a:off x="1439196" y="4381810"/>
            <a:ext cx="927049" cy="300082"/>
          </a:xfrm>
          <a:prstGeom prst="rect">
            <a:avLst/>
          </a:prstGeom>
          <a:noFill/>
        </p:spPr>
        <p:txBody>
          <a:bodyPr wrap="none" rtlCol="0">
            <a:spAutoFit/>
          </a:bodyPr>
          <a:lstStyle/>
          <a:p>
            <a:r>
              <a:rPr lang="en-US" sz="1350" dirty="0"/>
              <a:t>Bank color</a:t>
            </a:r>
          </a:p>
        </p:txBody>
      </p:sp>
      <p:sp>
        <p:nvSpPr>
          <p:cNvPr id="18" name="TextBox 17">
            <a:extLst>
              <a:ext uri="{FF2B5EF4-FFF2-40B4-BE49-F238E27FC236}">
                <a16:creationId xmlns:a16="http://schemas.microsoft.com/office/drawing/2014/main" id="{4F77CA51-1425-4996-9F77-5C669AF73E22}"/>
              </a:ext>
            </a:extLst>
          </p:cNvPr>
          <p:cNvSpPr txBox="1"/>
          <p:nvPr/>
        </p:nvSpPr>
        <p:spPr>
          <a:xfrm>
            <a:off x="2041220" y="3275412"/>
            <a:ext cx="272832" cy="300082"/>
          </a:xfrm>
          <a:prstGeom prst="rect">
            <a:avLst/>
          </a:prstGeom>
          <a:noFill/>
        </p:spPr>
        <p:txBody>
          <a:bodyPr wrap="none" rtlCol="0">
            <a:spAutoFit/>
          </a:bodyPr>
          <a:lstStyle/>
          <a:p>
            <a:r>
              <a:rPr lang="en-US" sz="1350" dirty="0"/>
              <a:t>0</a:t>
            </a:r>
          </a:p>
        </p:txBody>
      </p:sp>
      <p:sp>
        <p:nvSpPr>
          <p:cNvPr id="19" name="TextBox 18">
            <a:extLst>
              <a:ext uri="{FF2B5EF4-FFF2-40B4-BE49-F238E27FC236}">
                <a16:creationId xmlns:a16="http://schemas.microsoft.com/office/drawing/2014/main" id="{4CABFD7B-2EE3-4641-9A1A-CB532029F181}"/>
              </a:ext>
            </a:extLst>
          </p:cNvPr>
          <p:cNvSpPr txBox="1"/>
          <p:nvPr/>
        </p:nvSpPr>
        <p:spPr>
          <a:xfrm>
            <a:off x="2041220" y="3625607"/>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BFF5A2C8-4F54-42AE-B07C-2C865B6F98E9}"/>
              </a:ext>
            </a:extLst>
          </p:cNvPr>
          <p:cNvSpPr txBox="1"/>
          <p:nvPr/>
        </p:nvSpPr>
        <p:spPr>
          <a:xfrm>
            <a:off x="2032562" y="3953928"/>
            <a:ext cx="272832" cy="300082"/>
          </a:xfrm>
          <a:prstGeom prst="rect">
            <a:avLst/>
          </a:prstGeom>
          <a:noFill/>
        </p:spPr>
        <p:txBody>
          <a:bodyPr wrap="none" rtlCol="0">
            <a:spAutoFit/>
          </a:bodyPr>
          <a:lstStyle/>
          <a:p>
            <a:r>
              <a:rPr lang="en-US" sz="1350" dirty="0"/>
              <a:t>2</a:t>
            </a:r>
          </a:p>
        </p:txBody>
      </p:sp>
      <p:sp>
        <p:nvSpPr>
          <p:cNvPr id="21" name="TextBox 20">
            <a:extLst>
              <a:ext uri="{FF2B5EF4-FFF2-40B4-BE49-F238E27FC236}">
                <a16:creationId xmlns:a16="http://schemas.microsoft.com/office/drawing/2014/main" id="{8B142BB2-2CE8-4257-9289-A5AC113ED638}"/>
              </a:ext>
            </a:extLst>
          </p:cNvPr>
          <p:cNvSpPr txBox="1"/>
          <p:nvPr/>
        </p:nvSpPr>
        <p:spPr>
          <a:xfrm>
            <a:off x="2034460" y="4220565"/>
            <a:ext cx="272832" cy="300082"/>
          </a:xfrm>
          <a:prstGeom prst="rect">
            <a:avLst/>
          </a:prstGeom>
          <a:noFill/>
        </p:spPr>
        <p:txBody>
          <a:bodyPr wrap="none" rtlCol="0">
            <a:spAutoFit/>
          </a:bodyPr>
          <a:lstStyle/>
          <a:p>
            <a:r>
              <a:rPr lang="en-US" sz="1350" dirty="0"/>
              <a:t>3</a:t>
            </a:r>
          </a:p>
        </p:txBody>
      </p:sp>
      <p:cxnSp>
        <p:nvCxnSpPr>
          <p:cNvPr id="25" name="Straight Connector 24">
            <a:extLst>
              <a:ext uri="{FF2B5EF4-FFF2-40B4-BE49-F238E27FC236}">
                <a16:creationId xmlns:a16="http://schemas.microsoft.com/office/drawing/2014/main" id="{C9BEEE94-04AE-485D-B10C-6EB53193EFCA}"/>
              </a:ext>
            </a:extLst>
          </p:cNvPr>
          <p:cNvCxnSpPr/>
          <p:nvPr/>
        </p:nvCxnSpPr>
        <p:spPr>
          <a:xfrm>
            <a:off x="275796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27436F-8D2F-4140-B3DA-33BFA2A0E3A8}"/>
              </a:ext>
            </a:extLst>
          </p:cNvPr>
          <p:cNvCxnSpPr/>
          <p:nvPr/>
        </p:nvCxnSpPr>
        <p:spPr>
          <a:xfrm>
            <a:off x="3376993"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B3904D-8EE0-434A-93C5-23F97387BD3A}"/>
              </a:ext>
            </a:extLst>
          </p:cNvPr>
          <p:cNvCxnSpPr/>
          <p:nvPr/>
        </p:nvCxnSpPr>
        <p:spPr>
          <a:xfrm>
            <a:off x="4103714"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9D12AA-5F30-428B-B4EA-BBA3422B0508}"/>
              </a:ext>
            </a:extLst>
          </p:cNvPr>
          <p:cNvCxnSpPr/>
          <p:nvPr/>
        </p:nvCxnSpPr>
        <p:spPr>
          <a:xfrm>
            <a:off x="4758402" y="316025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7FBF2-D98D-4B39-99F5-A4188989C613}"/>
              </a:ext>
            </a:extLst>
          </p:cNvPr>
          <p:cNvSpPr txBox="1"/>
          <p:nvPr/>
        </p:nvSpPr>
        <p:spPr>
          <a:xfrm>
            <a:off x="2814650" y="2802501"/>
            <a:ext cx="272832" cy="300082"/>
          </a:xfrm>
          <a:prstGeom prst="rect">
            <a:avLst/>
          </a:prstGeom>
          <a:noFill/>
        </p:spPr>
        <p:txBody>
          <a:bodyPr wrap="none" rtlCol="0">
            <a:spAutoFit/>
          </a:bodyPr>
          <a:lstStyle/>
          <a:p>
            <a:r>
              <a:rPr lang="en-US" sz="1350" dirty="0"/>
              <a:t>1</a:t>
            </a:r>
          </a:p>
        </p:txBody>
      </p:sp>
      <p:sp>
        <p:nvSpPr>
          <p:cNvPr id="30" name="TextBox 29">
            <a:extLst>
              <a:ext uri="{FF2B5EF4-FFF2-40B4-BE49-F238E27FC236}">
                <a16:creationId xmlns:a16="http://schemas.microsoft.com/office/drawing/2014/main" id="{93D7F905-9D3E-47AD-BBC8-ED9DCD84EAEC}"/>
              </a:ext>
            </a:extLst>
          </p:cNvPr>
          <p:cNvSpPr txBox="1"/>
          <p:nvPr/>
        </p:nvSpPr>
        <p:spPr>
          <a:xfrm>
            <a:off x="3460320" y="2813374"/>
            <a:ext cx="272832" cy="300082"/>
          </a:xfrm>
          <a:prstGeom prst="rect">
            <a:avLst/>
          </a:prstGeom>
          <a:noFill/>
        </p:spPr>
        <p:txBody>
          <a:bodyPr wrap="none" rtlCol="0">
            <a:spAutoFit/>
          </a:bodyPr>
          <a:lstStyle/>
          <a:p>
            <a:r>
              <a:rPr lang="en-US" sz="1350" dirty="0"/>
              <a:t>3</a:t>
            </a:r>
          </a:p>
        </p:txBody>
      </p:sp>
      <p:sp>
        <p:nvSpPr>
          <p:cNvPr id="31" name="TextBox 30">
            <a:extLst>
              <a:ext uri="{FF2B5EF4-FFF2-40B4-BE49-F238E27FC236}">
                <a16:creationId xmlns:a16="http://schemas.microsoft.com/office/drawing/2014/main" id="{5D22C2D8-91C1-47EF-A666-888CEA0A88CE}"/>
              </a:ext>
            </a:extLst>
          </p:cNvPr>
          <p:cNvSpPr txBox="1"/>
          <p:nvPr/>
        </p:nvSpPr>
        <p:spPr>
          <a:xfrm>
            <a:off x="4147108" y="2830648"/>
            <a:ext cx="272832" cy="300082"/>
          </a:xfrm>
          <a:prstGeom prst="rect">
            <a:avLst/>
          </a:prstGeom>
          <a:noFill/>
        </p:spPr>
        <p:txBody>
          <a:bodyPr wrap="none" rtlCol="0">
            <a:spAutoFit/>
          </a:bodyPr>
          <a:lstStyle/>
          <a:p>
            <a:r>
              <a:rPr lang="en-US" sz="1350" dirty="0"/>
              <a:t>5</a:t>
            </a:r>
          </a:p>
        </p:txBody>
      </p:sp>
      <p:sp>
        <p:nvSpPr>
          <p:cNvPr id="32" name="TextBox 31">
            <a:extLst>
              <a:ext uri="{FF2B5EF4-FFF2-40B4-BE49-F238E27FC236}">
                <a16:creationId xmlns:a16="http://schemas.microsoft.com/office/drawing/2014/main" id="{0288EFC6-FE0B-4EFC-ACF9-104812989374}"/>
              </a:ext>
            </a:extLst>
          </p:cNvPr>
          <p:cNvSpPr txBox="1"/>
          <p:nvPr/>
        </p:nvSpPr>
        <p:spPr>
          <a:xfrm>
            <a:off x="4831295" y="2824693"/>
            <a:ext cx="272832" cy="300082"/>
          </a:xfrm>
          <a:prstGeom prst="rect">
            <a:avLst/>
          </a:prstGeom>
          <a:noFill/>
        </p:spPr>
        <p:txBody>
          <a:bodyPr wrap="none" rtlCol="0">
            <a:spAutoFit/>
          </a:bodyPr>
          <a:lstStyle/>
          <a:p>
            <a:r>
              <a:rPr lang="en-US" sz="1350" dirty="0"/>
              <a:t>7</a:t>
            </a:r>
          </a:p>
        </p:txBody>
      </p:sp>
      <p:cxnSp>
        <p:nvCxnSpPr>
          <p:cNvPr id="33" name="Straight Connector 32">
            <a:extLst>
              <a:ext uri="{FF2B5EF4-FFF2-40B4-BE49-F238E27FC236}">
                <a16:creationId xmlns:a16="http://schemas.microsoft.com/office/drawing/2014/main" id="{83467E1F-4A05-46C1-9921-49CFD478D4ED}"/>
              </a:ext>
            </a:extLst>
          </p:cNvPr>
          <p:cNvCxnSpPr>
            <a:cxnSpLocks/>
          </p:cNvCxnSpPr>
          <p:nvPr/>
        </p:nvCxnSpPr>
        <p:spPr>
          <a:xfrm rot="5400000">
            <a:off x="3745457" y="2171041"/>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DDB92-4810-4EE8-9FB9-8EF2959D22F4}"/>
              </a:ext>
            </a:extLst>
          </p:cNvPr>
          <p:cNvCxnSpPr>
            <a:cxnSpLocks/>
          </p:cNvCxnSpPr>
          <p:nvPr/>
        </p:nvCxnSpPr>
        <p:spPr>
          <a:xfrm rot="5400000">
            <a:off x="3741662" y="28489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52B58-D19F-46BF-B692-E592B8745BCB}"/>
              </a:ext>
            </a:extLst>
          </p:cNvPr>
          <p:cNvCxnSpPr>
            <a:cxnSpLocks/>
          </p:cNvCxnSpPr>
          <p:nvPr/>
        </p:nvCxnSpPr>
        <p:spPr>
          <a:xfrm rot="5400000">
            <a:off x="3741062" y="3473566"/>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9AE64-C665-47CC-A888-B3FE1C87B617}"/>
              </a:ext>
            </a:extLst>
          </p:cNvPr>
          <p:cNvCxnSpPr>
            <a:cxnSpLocks/>
          </p:cNvCxnSpPr>
          <p:nvPr/>
        </p:nvCxnSpPr>
        <p:spPr>
          <a:xfrm rot="5400000">
            <a:off x="3729128" y="4169785"/>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01FC9A-9D6B-4EF0-912E-F97C38076092}"/>
              </a:ext>
            </a:extLst>
          </p:cNvPr>
          <p:cNvSpPr txBox="1"/>
          <p:nvPr/>
        </p:nvSpPr>
        <p:spPr>
          <a:xfrm>
            <a:off x="2033897" y="4578718"/>
            <a:ext cx="272832" cy="300082"/>
          </a:xfrm>
          <a:prstGeom prst="rect">
            <a:avLst/>
          </a:prstGeom>
          <a:noFill/>
        </p:spPr>
        <p:txBody>
          <a:bodyPr wrap="none" rtlCol="0">
            <a:spAutoFit/>
          </a:bodyPr>
          <a:lstStyle/>
          <a:p>
            <a:r>
              <a:rPr lang="en-US" sz="1350" dirty="0"/>
              <a:t>4</a:t>
            </a:r>
          </a:p>
        </p:txBody>
      </p:sp>
      <p:sp>
        <p:nvSpPr>
          <p:cNvPr id="38" name="TextBox 37">
            <a:extLst>
              <a:ext uri="{FF2B5EF4-FFF2-40B4-BE49-F238E27FC236}">
                <a16:creationId xmlns:a16="http://schemas.microsoft.com/office/drawing/2014/main" id="{92CAE5CD-7ED4-41DF-97A2-C86B5CD9DD00}"/>
              </a:ext>
            </a:extLst>
          </p:cNvPr>
          <p:cNvSpPr txBox="1"/>
          <p:nvPr/>
        </p:nvSpPr>
        <p:spPr>
          <a:xfrm>
            <a:off x="2033897" y="4928913"/>
            <a:ext cx="272832" cy="300082"/>
          </a:xfrm>
          <a:prstGeom prst="rect">
            <a:avLst/>
          </a:prstGeom>
          <a:noFill/>
        </p:spPr>
        <p:txBody>
          <a:bodyPr wrap="none" rtlCol="0">
            <a:spAutoFit/>
          </a:bodyPr>
          <a:lstStyle/>
          <a:p>
            <a:r>
              <a:rPr lang="en-US" sz="1350" dirty="0"/>
              <a:t>5</a:t>
            </a:r>
          </a:p>
        </p:txBody>
      </p:sp>
      <p:sp>
        <p:nvSpPr>
          <p:cNvPr id="39" name="TextBox 38">
            <a:extLst>
              <a:ext uri="{FF2B5EF4-FFF2-40B4-BE49-F238E27FC236}">
                <a16:creationId xmlns:a16="http://schemas.microsoft.com/office/drawing/2014/main" id="{C971F7EE-81F8-448C-B131-86D27AEEFCC7}"/>
              </a:ext>
            </a:extLst>
          </p:cNvPr>
          <p:cNvSpPr txBox="1"/>
          <p:nvPr/>
        </p:nvSpPr>
        <p:spPr>
          <a:xfrm>
            <a:off x="2025240" y="5257234"/>
            <a:ext cx="272832" cy="300082"/>
          </a:xfrm>
          <a:prstGeom prst="rect">
            <a:avLst/>
          </a:prstGeom>
          <a:noFill/>
        </p:spPr>
        <p:txBody>
          <a:bodyPr wrap="none" rtlCol="0">
            <a:spAutoFit/>
          </a:bodyPr>
          <a:lstStyle/>
          <a:p>
            <a:r>
              <a:rPr lang="en-US" sz="1350" dirty="0"/>
              <a:t>6</a:t>
            </a:r>
          </a:p>
        </p:txBody>
      </p:sp>
      <p:sp>
        <p:nvSpPr>
          <p:cNvPr id="40" name="TextBox 39">
            <a:extLst>
              <a:ext uri="{FF2B5EF4-FFF2-40B4-BE49-F238E27FC236}">
                <a16:creationId xmlns:a16="http://schemas.microsoft.com/office/drawing/2014/main" id="{C495A12A-3FD2-434A-9429-E6D2E2BEC0A3}"/>
              </a:ext>
            </a:extLst>
          </p:cNvPr>
          <p:cNvSpPr txBox="1"/>
          <p:nvPr/>
        </p:nvSpPr>
        <p:spPr>
          <a:xfrm>
            <a:off x="2027138" y="5523871"/>
            <a:ext cx="272832" cy="300082"/>
          </a:xfrm>
          <a:prstGeom prst="rect">
            <a:avLst/>
          </a:prstGeom>
          <a:noFill/>
        </p:spPr>
        <p:txBody>
          <a:bodyPr wrap="none" rtlCol="0">
            <a:spAutoFit/>
          </a:bodyPr>
          <a:lstStyle/>
          <a:p>
            <a:r>
              <a:rPr lang="en-US" sz="1350" dirty="0"/>
              <a:t>7</a:t>
            </a:r>
          </a:p>
        </p:txBody>
      </p:sp>
      <p:sp>
        <p:nvSpPr>
          <p:cNvPr id="3" name="Rectangle 2">
            <a:extLst>
              <a:ext uri="{FF2B5EF4-FFF2-40B4-BE49-F238E27FC236}">
                <a16:creationId xmlns:a16="http://schemas.microsoft.com/office/drawing/2014/main" id="{E3927EDE-E8B0-4B97-8AC7-75DA32E7243A}"/>
              </a:ext>
            </a:extLst>
          </p:cNvPr>
          <p:cNvSpPr/>
          <p:nvPr/>
        </p:nvSpPr>
        <p:spPr>
          <a:xfrm>
            <a:off x="786468" y="31602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3" name="Rectangle 42">
            <a:extLst>
              <a:ext uri="{FF2B5EF4-FFF2-40B4-BE49-F238E27FC236}">
                <a16:creationId xmlns:a16="http://schemas.microsoft.com/office/drawing/2014/main" id="{B8065442-D04D-4BF0-8E6C-FF3A7AB22963}"/>
              </a:ext>
            </a:extLst>
          </p:cNvPr>
          <p:cNvSpPr/>
          <p:nvPr/>
        </p:nvSpPr>
        <p:spPr>
          <a:xfrm>
            <a:off x="786468" y="4531851"/>
            <a:ext cx="611187"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4" name="Rectangle 43">
            <a:extLst>
              <a:ext uri="{FF2B5EF4-FFF2-40B4-BE49-F238E27FC236}">
                <a16:creationId xmlns:a16="http://schemas.microsoft.com/office/drawing/2014/main" id="{75D49B7D-E94B-45D5-9A0D-02C43CECD95B}"/>
              </a:ext>
            </a:extLst>
          </p:cNvPr>
          <p:cNvSpPr/>
          <p:nvPr/>
        </p:nvSpPr>
        <p:spPr>
          <a:xfrm>
            <a:off x="2373856" y="1886065"/>
            <a:ext cx="1003136"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a:t>
            </a:r>
          </a:p>
        </p:txBody>
      </p:sp>
      <p:sp>
        <p:nvSpPr>
          <p:cNvPr id="45" name="Rectangle 44">
            <a:extLst>
              <a:ext uri="{FF2B5EF4-FFF2-40B4-BE49-F238E27FC236}">
                <a16:creationId xmlns:a16="http://schemas.microsoft.com/office/drawing/2014/main" id="{9EBE285E-4B95-4EB9-A646-18CF275946AA}"/>
              </a:ext>
            </a:extLst>
          </p:cNvPr>
          <p:cNvSpPr/>
          <p:nvPr/>
        </p:nvSpPr>
        <p:spPr>
          <a:xfrm>
            <a:off x="3376993" y="1886065"/>
            <a:ext cx="366567"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a:t>
            </a:r>
          </a:p>
        </p:txBody>
      </p:sp>
      <p:sp>
        <p:nvSpPr>
          <p:cNvPr id="46" name="Rectangle 45">
            <a:extLst>
              <a:ext uri="{FF2B5EF4-FFF2-40B4-BE49-F238E27FC236}">
                <a16:creationId xmlns:a16="http://schemas.microsoft.com/office/drawing/2014/main" id="{9E26DA56-1ED9-44E6-B0B4-0E86FB026D44}"/>
              </a:ext>
            </a:extLst>
          </p:cNvPr>
          <p:cNvSpPr/>
          <p:nvPr/>
        </p:nvSpPr>
        <p:spPr>
          <a:xfrm>
            <a:off x="3758672" y="1886065"/>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a:t>
            </a:r>
          </a:p>
        </p:txBody>
      </p:sp>
      <p:sp>
        <p:nvSpPr>
          <p:cNvPr id="47" name="Rectangle 46">
            <a:extLst>
              <a:ext uri="{FF2B5EF4-FFF2-40B4-BE49-F238E27FC236}">
                <a16:creationId xmlns:a16="http://schemas.microsoft.com/office/drawing/2014/main" id="{EE57C695-A121-435D-B8A4-482910EC5B02}"/>
              </a:ext>
            </a:extLst>
          </p:cNvPr>
          <p:cNvSpPr/>
          <p:nvPr/>
        </p:nvSpPr>
        <p:spPr>
          <a:xfrm>
            <a:off x="4118826" y="1886414"/>
            <a:ext cx="345043"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4</a:t>
            </a:r>
          </a:p>
        </p:txBody>
      </p:sp>
      <p:sp>
        <p:nvSpPr>
          <p:cNvPr id="48" name="Rectangle 47">
            <a:extLst>
              <a:ext uri="{FF2B5EF4-FFF2-40B4-BE49-F238E27FC236}">
                <a16:creationId xmlns:a16="http://schemas.microsoft.com/office/drawing/2014/main" id="{FFFDDBEB-1E54-4AA1-A631-25F936626CAB}"/>
              </a:ext>
            </a:extLst>
          </p:cNvPr>
          <p:cNvSpPr/>
          <p:nvPr/>
        </p:nvSpPr>
        <p:spPr>
          <a:xfrm>
            <a:off x="4478981" y="1894664"/>
            <a:ext cx="633682" cy="3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5</a:t>
            </a:r>
          </a:p>
        </p:txBody>
      </p:sp>
      <p:sp>
        <p:nvSpPr>
          <p:cNvPr id="49" name="Rectangle 48">
            <a:extLst>
              <a:ext uri="{FF2B5EF4-FFF2-40B4-BE49-F238E27FC236}">
                <a16:creationId xmlns:a16="http://schemas.microsoft.com/office/drawing/2014/main" id="{50C2DB02-9FD4-46DF-9430-42A3C720D76F}"/>
              </a:ext>
            </a:extLst>
          </p:cNvPr>
          <p:cNvSpPr/>
          <p:nvPr/>
        </p:nvSpPr>
        <p:spPr>
          <a:xfrm>
            <a:off x="3758672" y="4541539"/>
            <a:ext cx="1358385"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memory that is allocated</a:t>
            </a:r>
          </a:p>
        </p:txBody>
      </p:sp>
      <p:sp>
        <p:nvSpPr>
          <p:cNvPr id="50" name="Rectangle 49">
            <a:extLst>
              <a:ext uri="{FF2B5EF4-FFF2-40B4-BE49-F238E27FC236}">
                <a16:creationId xmlns:a16="http://schemas.microsoft.com/office/drawing/2014/main" id="{A6B8D637-A43A-480F-98F5-5BE82D225E3A}"/>
              </a:ext>
            </a:extLst>
          </p:cNvPr>
          <p:cNvSpPr/>
          <p:nvPr/>
        </p:nvSpPr>
        <p:spPr>
          <a:xfrm>
            <a:off x="2381515" y="3171007"/>
            <a:ext cx="1358385" cy="1361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memory that is allocated</a:t>
            </a:r>
          </a:p>
        </p:txBody>
      </p:sp>
      <p:sp>
        <p:nvSpPr>
          <p:cNvPr id="5" name="TextBox 4">
            <a:extLst>
              <a:ext uri="{FF2B5EF4-FFF2-40B4-BE49-F238E27FC236}">
                <a16:creationId xmlns:a16="http://schemas.microsoft.com/office/drawing/2014/main" id="{5FC59B44-742A-4BCF-87E8-4AA8D3E7AC08}"/>
              </a:ext>
            </a:extLst>
          </p:cNvPr>
          <p:cNvSpPr txBox="1"/>
          <p:nvPr/>
        </p:nvSpPr>
        <p:spPr>
          <a:xfrm>
            <a:off x="5775821" y="4910985"/>
            <a:ext cx="3084049" cy="715581"/>
          </a:xfrm>
          <a:prstGeom prst="rect">
            <a:avLst/>
          </a:prstGeom>
          <a:noFill/>
        </p:spPr>
        <p:txBody>
          <a:bodyPr wrap="none" rtlCol="0">
            <a:spAutoFit/>
          </a:bodyPr>
          <a:lstStyle/>
          <a:p>
            <a:r>
              <a:rPr lang="en-US" sz="1350" dirty="0"/>
              <a:t>Our coordinated cache and bank coloring</a:t>
            </a:r>
          </a:p>
          <a:p>
            <a:r>
              <a:rPr lang="en-US" sz="1350" dirty="0"/>
              <a:t>forces us to waste 50% of the memory</a:t>
            </a:r>
          </a:p>
          <a:p>
            <a:r>
              <a:rPr lang="en-US" sz="1350" dirty="0"/>
              <a:t>on a dual core system.</a:t>
            </a:r>
          </a:p>
        </p:txBody>
      </p:sp>
      <p:sp>
        <p:nvSpPr>
          <p:cNvPr id="51" name="TextBox 50">
            <a:extLst>
              <a:ext uri="{FF2B5EF4-FFF2-40B4-BE49-F238E27FC236}">
                <a16:creationId xmlns:a16="http://schemas.microsoft.com/office/drawing/2014/main" id="{53086189-F0BC-4F61-8D16-630A9FDBADCA}"/>
              </a:ext>
            </a:extLst>
          </p:cNvPr>
          <p:cNvSpPr txBox="1"/>
          <p:nvPr/>
        </p:nvSpPr>
        <p:spPr>
          <a:xfrm flipH="1">
            <a:off x="3163550" y="1443865"/>
            <a:ext cx="1422647" cy="300082"/>
          </a:xfrm>
          <a:prstGeom prst="rect">
            <a:avLst/>
          </a:prstGeom>
          <a:noFill/>
        </p:spPr>
        <p:txBody>
          <a:bodyPr wrap="square" rtlCol="0">
            <a:spAutoFit/>
          </a:bodyPr>
          <a:lstStyle/>
          <a:p>
            <a:r>
              <a:rPr lang="en-US" sz="1350" dirty="0"/>
              <a:t>Allocated to task</a:t>
            </a:r>
          </a:p>
        </p:txBody>
      </p:sp>
      <p:sp>
        <p:nvSpPr>
          <p:cNvPr id="52" name="TextBox 51">
            <a:extLst>
              <a:ext uri="{FF2B5EF4-FFF2-40B4-BE49-F238E27FC236}">
                <a16:creationId xmlns:a16="http://schemas.microsoft.com/office/drawing/2014/main" id="{FA763B76-76C7-469C-9A2B-903C5428DE5F}"/>
              </a:ext>
            </a:extLst>
          </p:cNvPr>
          <p:cNvSpPr txBox="1"/>
          <p:nvPr/>
        </p:nvSpPr>
        <p:spPr>
          <a:xfrm rot="5400000" flipH="1">
            <a:off x="-526065" y="4307313"/>
            <a:ext cx="1719326" cy="507831"/>
          </a:xfrm>
          <a:prstGeom prst="rect">
            <a:avLst/>
          </a:prstGeom>
          <a:noFill/>
        </p:spPr>
        <p:txBody>
          <a:bodyPr wrap="square" rtlCol="0">
            <a:spAutoFit/>
          </a:bodyPr>
          <a:lstStyle/>
          <a:p>
            <a:r>
              <a:rPr lang="en-US" sz="1350" dirty="0"/>
              <a:t>Allocated to processor</a:t>
            </a:r>
          </a:p>
        </p:txBody>
      </p:sp>
    </p:spTree>
    <p:extLst>
      <p:ext uri="{BB962C8B-B14F-4D97-AF65-F5344CB8AC3E}">
        <p14:creationId xmlns:p14="http://schemas.microsoft.com/office/powerpoint/2010/main" val="870250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262647" y="1131094"/>
            <a:ext cx="8252703" cy="2228597"/>
          </a:xfrm>
        </p:spPr>
        <p:txBody>
          <a:bodyPr>
            <a:normAutofit/>
          </a:bodyPr>
          <a:lstStyle/>
          <a:p>
            <a:r>
              <a:rPr lang="en-US" dirty="0"/>
              <a:t>The configuration tool can be downloaded at </a:t>
            </a:r>
            <a:br>
              <a:rPr lang="en-US" dirty="0"/>
            </a:br>
            <a:br>
              <a:rPr lang="en-US" dirty="0"/>
            </a:br>
            <a:r>
              <a:rPr lang="en-US" dirty="0"/>
              <a:t>http://www.andrew.cmu.edu/user/banderss/software/coordinated_cache_and_bank_coloring_configuration/completeisolation.c.</a:t>
            </a:r>
          </a:p>
        </p:txBody>
      </p:sp>
    </p:spTree>
    <p:extLst>
      <p:ext uri="{BB962C8B-B14F-4D97-AF65-F5344CB8AC3E}">
        <p14:creationId xmlns:p14="http://schemas.microsoft.com/office/powerpoint/2010/main" val="400258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0"/>
            <a:ext cx="9097861" cy="666925"/>
          </a:xfrm>
        </p:spPr>
        <p:txBody>
          <a:bodyPr>
            <a:normAutofit fontScale="90000"/>
          </a:bodyPr>
          <a:lstStyle/>
          <a:p>
            <a:r>
              <a:rPr lang="en-US" dirty="0"/>
              <a:t>Let us now see some screenshot from the use of the tool</a:t>
            </a:r>
          </a:p>
        </p:txBody>
      </p:sp>
    </p:spTree>
    <p:extLst>
      <p:ext uri="{BB962C8B-B14F-4D97-AF65-F5344CB8AC3E}">
        <p14:creationId xmlns:p14="http://schemas.microsoft.com/office/powerpoint/2010/main" val="52052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C89010-6563-441C-A17A-359286AE8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5416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7CC0B-4586-4A5C-86A2-A988F6E96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01224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52E94-B28F-4A15-B2B6-746B43CE2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70934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740779-34C7-4FD3-9FD0-3C9D08A3F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697089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55CB1-A573-405E-BBE0-7D7CF7CF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67163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2927C-4531-4F24-9988-18945F3E3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04805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E3582-372E-4C86-B55F-600197021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6078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2A31-EF31-44D9-88B2-B741C76133B1}"/>
              </a:ext>
            </a:extLst>
          </p:cNvPr>
          <p:cNvSpPr>
            <a:spLocks noGrp="1"/>
          </p:cNvSpPr>
          <p:nvPr>
            <p:ph type="ctrTitle"/>
          </p:nvPr>
        </p:nvSpPr>
        <p:spPr>
          <a:xfrm>
            <a:off x="-1" y="857250"/>
            <a:ext cx="9144001" cy="4989353"/>
          </a:xfrm>
        </p:spPr>
        <p:txBody>
          <a:bodyPr>
            <a:normAutofit/>
          </a:bodyPr>
          <a:lstStyle/>
          <a:p>
            <a:pPr algn="l"/>
            <a:br>
              <a:rPr lang="en-US" sz="1650" dirty="0"/>
            </a:br>
            <a:r>
              <a:rPr lang="en-US" sz="1650" dirty="0"/>
              <a:t>* </a:t>
            </a:r>
            <a:r>
              <a:rPr lang="en-US" sz="1650" b="1" dirty="0"/>
              <a:t>The advantages of the mechanism.</a:t>
            </a:r>
            <a:r>
              <a:rPr lang="en-US" sz="1650" dirty="0"/>
              <a:t> For a mechanism, two properties are desirable:</a:t>
            </a:r>
            <a:br>
              <a:rPr lang="en-US" sz="1650" dirty="0"/>
            </a:br>
            <a:r>
              <a:rPr lang="en-US" sz="1650" dirty="0"/>
              <a:t>      1. Providing timing isolation with respect to both cache and bank.</a:t>
            </a:r>
            <a:br>
              <a:rPr lang="en-US" sz="1650" dirty="0"/>
            </a:br>
            <a:r>
              <a:rPr lang="en-US" sz="1650" dirty="0"/>
              <a:t>      2. Requiring only the use of the virtual memory system (i.e., not depend on instructions or</a:t>
            </a:r>
            <a:br>
              <a:rPr lang="en-US" sz="1650" dirty="0"/>
            </a:br>
            <a:r>
              <a:rPr lang="en-US" sz="1650" dirty="0"/>
              <a:t>           features that are available in only few processors). This is important for systems that may</a:t>
            </a:r>
            <a:br>
              <a:rPr lang="en-US" sz="1650" dirty="0"/>
            </a:br>
            <a:r>
              <a:rPr lang="en-US" sz="1650" dirty="0"/>
              <a:t>           have long life-time (decades).</a:t>
            </a:r>
            <a:br>
              <a:rPr lang="en-US" sz="1650" dirty="0"/>
            </a:br>
            <a:r>
              <a:rPr lang="en-US" sz="1650" dirty="0"/>
              <a:t>    As far as we know, coordinated cache and bank coloring is the only technique that offers these</a:t>
            </a:r>
            <a:br>
              <a:rPr lang="en-US" sz="1650" dirty="0"/>
            </a:br>
            <a:r>
              <a:rPr lang="en-US" sz="1650" dirty="0"/>
              <a:t>    two properties. (there are other techniques for cache coloring but they do not achieve bank</a:t>
            </a:r>
            <a:br>
              <a:rPr lang="en-US" sz="1650" dirty="0"/>
            </a:br>
            <a:r>
              <a:rPr lang="en-US" sz="1650" dirty="0"/>
              <a:t>    coloring; there are techniques for bank coloring but they do not achieve cache coloring; there</a:t>
            </a:r>
            <a:br>
              <a:rPr lang="en-US" sz="1650" dirty="0"/>
            </a:br>
            <a:r>
              <a:rPr lang="en-US" sz="1650" dirty="0"/>
              <a:t>    are techniques that use cache locking but this requires special instructions).</a:t>
            </a:r>
            <a:br>
              <a:rPr lang="en-US" sz="1650" dirty="0"/>
            </a:br>
            <a:br>
              <a:rPr lang="en-US" sz="1650" dirty="0"/>
            </a:br>
            <a:r>
              <a:rPr lang="en-US" sz="1650" dirty="0"/>
              <a:t>* </a:t>
            </a:r>
            <a:r>
              <a:rPr lang="en-US" sz="1650" b="1" dirty="0"/>
              <a:t>The disadvantages of the mechanism:</a:t>
            </a:r>
            <a:br>
              <a:rPr lang="en-US" sz="1650" dirty="0"/>
            </a:br>
            <a:r>
              <a:rPr lang="en-US" sz="1650" dirty="0"/>
              <a:t>      1. Since it requires changing the behavior of the virtual memory system, it</a:t>
            </a:r>
            <a:br>
              <a:rPr lang="en-US" sz="1650" dirty="0"/>
            </a:br>
            <a:r>
              <a:rPr lang="en-US" sz="1650" dirty="0"/>
              <a:t>          requires changing the operating system.</a:t>
            </a:r>
            <a:br>
              <a:rPr lang="en-US" sz="1650" dirty="0"/>
            </a:br>
            <a:r>
              <a:rPr lang="en-US" sz="1650" dirty="0"/>
              <a:t>      2. May require that at most a fraction of the available physical memory is used.</a:t>
            </a:r>
            <a:br>
              <a:rPr lang="en-US" sz="1650" dirty="0"/>
            </a:br>
            <a:r>
              <a:rPr lang="en-US" sz="1650" dirty="0"/>
              <a:t>    There are ways to alleviate these drawbacks. For example, for the former, it is sometimes</a:t>
            </a:r>
            <a:br>
              <a:rPr lang="en-US" sz="1650" dirty="0"/>
            </a:br>
            <a:r>
              <a:rPr lang="en-US" sz="1650" dirty="0"/>
              <a:t>    possible to use kernel modules. For the latter, one can distinguish hard and soft real-time</a:t>
            </a:r>
            <a:br>
              <a:rPr lang="en-US" sz="1650" dirty="0"/>
            </a:br>
            <a:r>
              <a:rPr lang="en-US" sz="1650" dirty="0"/>
              <a:t>    and take advantage of that. </a:t>
            </a:r>
          </a:p>
        </p:txBody>
      </p:sp>
    </p:spTree>
    <p:extLst>
      <p:ext uri="{BB962C8B-B14F-4D97-AF65-F5344CB8AC3E}">
        <p14:creationId xmlns:p14="http://schemas.microsoft.com/office/powerpoint/2010/main" val="2127290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515E-6DC7-466C-A918-0CDB8AFBD3CE}"/>
              </a:ext>
            </a:extLst>
          </p:cNvPr>
          <p:cNvSpPr>
            <a:spLocks noGrp="1"/>
          </p:cNvSpPr>
          <p:nvPr>
            <p:ph type="title"/>
          </p:nvPr>
        </p:nvSpPr>
        <p:spPr>
          <a:xfrm>
            <a:off x="-1" y="857250"/>
            <a:ext cx="9097861" cy="4504888"/>
          </a:xfrm>
        </p:spPr>
        <p:txBody>
          <a:bodyPr>
            <a:normAutofit/>
          </a:bodyPr>
          <a:lstStyle/>
          <a:p>
            <a:r>
              <a:rPr lang="en-US" sz="1500" dirty="0"/>
              <a:t>Potential use in a DevOps pipeline</a:t>
            </a:r>
            <a:br>
              <a:rPr lang="en-US" sz="1500" dirty="0"/>
            </a:br>
            <a:br>
              <a:rPr lang="en-US" sz="1500" dirty="0"/>
            </a:br>
            <a:r>
              <a:rPr lang="en-US" sz="1500" dirty="0"/>
              <a:t>1. In each thread/process, the source code needs to be modified to that before the thread/process starts execution, it reads from a text file to get information. With this information, it calls RK-functions to setup the coordinate cache and bank coloring and also assign it to processor core. Each thread/process has its own file that it reads from in order to get this info to pass to RK-functions. Each thread/process also has an associated file that describes parameters (e.g., period, execution time with different cache </a:t>
            </a:r>
            <a:r>
              <a:rPr lang="en-US" sz="1500"/>
              <a:t>colors).</a:t>
            </a:r>
            <a:br>
              <a:rPr lang="en-US" sz="1500"/>
            </a:br>
            <a:br>
              <a:rPr lang="en-US" sz="1500" dirty="0"/>
            </a:br>
            <a:r>
              <a:rPr lang="en-US" sz="1500" dirty="0"/>
              <a:t>2. When “make” is run, a configuration preparation tool (not yet developed) is invoked. It gathers information about threads/processes from the aforementioned files and puts this info to a single file. This single file is input to the configuration tool (which we already have). Then the configuration tool generates the configuration to a file. A configuration effector tool (not yet developed) reads this file and writes to various files for each thread/process.</a:t>
            </a:r>
          </a:p>
        </p:txBody>
      </p:sp>
    </p:spTree>
    <p:extLst>
      <p:ext uri="{BB962C8B-B14F-4D97-AF65-F5344CB8AC3E}">
        <p14:creationId xmlns:p14="http://schemas.microsoft.com/office/powerpoint/2010/main" val="2052392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22" name="Title 1">
            <a:extLst>
              <a:ext uri="{FF2B5EF4-FFF2-40B4-BE49-F238E27FC236}">
                <a16:creationId xmlns:a16="http://schemas.microsoft.com/office/drawing/2014/main" id="{1730E05A-29A5-4871-8FB9-BCEE44912115}"/>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216583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sp>
        <p:nvSpPr>
          <p:cNvPr id="22" name="Title 1">
            <a:extLst>
              <a:ext uri="{FF2B5EF4-FFF2-40B4-BE49-F238E27FC236}">
                <a16:creationId xmlns:a16="http://schemas.microsoft.com/office/drawing/2014/main" id="{788CE773-D811-4E77-A325-893255454918}"/>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2382925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cxnSp>
        <p:nvCxnSpPr>
          <p:cNvPr id="8" name="Straight Arrow Connector 7">
            <a:extLst>
              <a:ext uri="{FF2B5EF4-FFF2-40B4-BE49-F238E27FC236}">
                <a16:creationId xmlns:a16="http://schemas.microsoft.com/office/drawing/2014/main" id="{E110B707-D1FC-4CA9-9432-FC7E6BCAEA89}"/>
              </a:ext>
            </a:extLst>
          </p:cNvPr>
          <p:cNvCxnSpPr/>
          <p:nvPr/>
        </p:nvCxnSpPr>
        <p:spPr>
          <a:xfrm flipH="1" flipV="1">
            <a:off x="1981476" y="1919345"/>
            <a:ext cx="2651322" cy="581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F2CA50-3711-4B01-90CB-DC0A753F7822}"/>
              </a:ext>
            </a:extLst>
          </p:cNvPr>
          <p:cNvSpPr txBox="1"/>
          <p:nvPr/>
        </p:nvSpPr>
        <p:spPr>
          <a:xfrm>
            <a:off x="4744517" y="2380540"/>
            <a:ext cx="1273938" cy="300082"/>
          </a:xfrm>
          <a:prstGeom prst="rect">
            <a:avLst/>
          </a:prstGeom>
          <a:noFill/>
        </p:spPr>
        <p:txBody>
          <a:bodyPr wrap="none" rtlCol="0">
            <a:spAutoFit/>
          </a:bodyPr>
          <a:lstStyle/>
          <a:p>
            <a:r>
              <a:rPr lang="en-US" sz="1350" dirty="0"/>
              <a:t>Period of task 1</a:t>
            </a:r>
          </a:p>
        </p:txBody>
      </p:sp>
      <p:cxnSp>
        <p:nvCxnSpPr>
          <p:cNvPr id="22" name="Straight Arrow Connector 21">
            <a:extLst>
              <a:ext uri="{FF2B5EF4-FFF2-40B4-BE49-F238E27FC236}">
                <a16:creationId xmlns:a16="http://schemas.microsoft.com/office/drawing/2014/main" id="{56B9E92A-A1EF-4D34-8B38-C8B59DFD1F95}"/>
              </a:ext>
            </a:extLst>
          </p:cNvPr>
          <p:cNvCxnSpPr/>
          <p:nvPr/>
        </p:nvCxnSpPr>
        <p:spPr>
          <a:xfrm flipH="1" flipV="1">
            <a:off x="1981476" y="2794090"/>
            <a:ext cx="2651322" cy="581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CA1D6D-B675-4CC8-B60B-961A4479F524}"/>
              </a:ext>
            </a:extLst>
          </p:cNvPr>
          <p:cNvSpPr txBox="1"/>
          <p:nvPr/>
        </p:nvSpPr>
        <p:spPr>
          <a:xfrm>
            <a:off x="4744517" y="3255285"/>
            <a:ext cx="1273938" cy="300082"/>
          </a:xfrm>
          <a:prstGeom prst="rect">
            <a:avLst/>
          </a:prstGeom>
          <a:noFill/>
        </p:spPr>
        <p:txBody>
          <a:bodyPr wrap="none" rtlCol="0">
            <a:spAutoFit/>
          </a:bodyPr>
          <a:lstStyle/>
          <a:p>
            <a:r>
              <a:rPr lang="en-US" sz="1350" dirty="0"/>
              <a:t>Period of task 2</a:t>
            </a:r>
          </a:p>
        </p:txBody>
      </p:sp>
      <p:cxnSp>
        <p:nvCxnSpPr>
          <p:cNvPr id="24" name="Straight Arrow Connector 23">
            <a:extLst>
              <a:ext uri="{FF2B5EF4-FFF2-40B4-BE49-F238E27FC236}">
                <a16:creationId xmlns:a16="http://schemas.microsoft.com/office/drawing/2014/main" id="{6086D7F6-B3EE-4208-8286-5C4176883395}"/>
              </a:ext>
            </a:extLst>
          </p:cNvPr>
          <p:cNvCxnSpPr/>
          <p:nvPr/>
        </p:nvCxnSpPr>
        <p:spPr>
          <a:xfrm flipH="1" flipV="1">
            <a:off x="1945913" y="3589346"/>
            <a:ext cx="2651322" cy="581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34CE74C-34EA-456B-86E9-B7473F7B72B1}"/>
              </a:ext>
            </a:extLst>
          </p:cNvPr>
          <p:cNvSpPr txBox="1"/>
          <p:nvPr/>
        </p:nvSpPr>
        <p:spPr>
          <a:xfrm>
            <a:off x="4708954" y="4050541"/>
            <a:ext cx="1273938" cy="300082"/>
          </a:xfrm>
          <a:prstGeom prst="rect">
            <a:avLst/>
          </a:prstGeom>
          <a:noFill/>
        </p:spPr>
        <p:txBody>
          <a:bodyPr wrap="none" rtlCol="0">
            <a:spAutoFit/>
          </a:bodyPr>
          <a:lstStyle/>
          <a:p>
            <a:r>
              <a:rPr lang="en-US" sz="1350" dirty="0"/>
              <a:t>Period of task 3</a:t>
            </a:r>
          </a:p>
        </p:txBody>
      </p:sp>
      <p:sp>
        <p:nvSpPr>
          <p:cNvPr id="26" name="Title 1">
            <a:extLst>
              <a:ext uri="{FF2B5EF4-FFF2-40B4-BE49-F238E27FC236}">
                <a16:creationId xmlns:a16="http://schemas.microsoft.com/office/drawing/2014/main" id="{55A47B8C-765B-47A8-A44F-9B3D45E32DC1}"/>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173434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cxnSp>
        <p:nvCxnSpPr>
          <p:cNvPr id="8" name="Straight Arrow Connector 7">
            <a:extLst>
              <a:ext uri="{FF2B5EF4-FFF2-40B4-BE49-F238E27FC236}">
                <a16:creationId xmlns:a16="http://schemas.microsoft.com/office/drawing/2014/main" id="{E110B707-D1FC-4CA9-9432-FC7E6BCAEA89}"/>
              </a:ext>
            </a:extLst>
          </p:cNvPr>
          <p:cNvCxnSpPr>
            <a:cxnSpLocks/>
          </p:cNvCxnSpPr>
          <p:nvPr/>
        </p:nvCxnSpPr>
        <p:spPr>
          <a:xfrm flipH="1" flipV="1">
            <a:off x="2290864" y="1919346"/>
            <a:ext cx="2281136" cy="738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F2CA50-3711-4B01-90CB-DC0A753F7822}"/>
              </a:ext>
            </a:extLst>
          </p:cNvPr>
          <p:cNvSpPr txBox="1"/>
          <p:nvPr/>
        </p:nvSpPr>
        <p:spPr>
          <a:xfrm>
            <a:off x="4572001" y="2519040"/>
            <a:ext cx="3894143" cy="300082"/>
          </a:xfrm>
          <a:prstGeom prst="rect">
            <a:avLst/>
          </a:prstGeom>
          <a:noFill/>
        </p:spPr>
        <p:txBody>
          <a:bodyPr wrap="none" rtlCol="0">
            <a:spAutoFit/>
          </a:bodyPr>
          <a:lstStyle/>
          <a:p>
            <a:r>
              <a:rPr lang="en-US" sz="1350" dirty="0"/>
              <a:t>Execution time of task 1 if it is assigned 1 cache color</a:t>
            </a:r>
          </a:p>
        </p:txBody>
      </p:sp>
      <p:cxnSp>
        <p:nvCxnSpPr>
          <p:cNvPr id="26" name="Straight Arrow Connector 25">
            <a:extLst>
              <a:ext uri="{FF2B5EF4-FFF2-40B4-BE49-F238E27FC236}">
                <a16:creationId xmlns:a16="http://schemas.microsoft.com/office/drawing/2014/main" id="{611D8935-7CC6-48AA-9203-BAD2961F3D9A}"/>
              </a:ext>
            </a:extLst>
          </p:cNvPr>
          <p:cNvCxnSpPr>
            <a:cxnSpLocks/>
          </p:cNvCxnSpPr>
          <p:nvPr/>
        </p:nvCxnSpPr>
        <p:spPr>
          <a:xfrm flipH="1" flipV="1">
            <a:off x="2591887" y="1874762"/>
            <a:ext cx="2031260" cy="561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631300-CDC7-48F7-8BCA-E53BC79D18A0}"/>
              </a:ext>
            </a:extLst>
          </p:cNvPr>
          <p:cNvSpPr txBox="1"/>
          <p:nvPr/>
        </p:nvSpPr>
        <p:spPr>
          <a:xfrm>
            <a:off x="4572000" y="2282763"/>
            <a:ext cx="3958520" cy="300082"/>
          </a:xfrm>
          <a:prstGeom prst="rect">
            <a:avLst/>
          </a:prstGeom>
          <a:noFill/>
        </p:spPr>
        <p:txBody>
          <a:bodyPr wrap="none" rtlCol="0">
            <a:spAutoFit/>
          </a:bodyPr>
          <a:lstStyle/>
          <a:p>
            <a:r>
              <a:rPr lang="en-US" sz="1350" dirty="0"/>
              <a:t>Execution time of task 1 if it is assigned 2 cache colors</a:t>
            </a:r>
          </a:p>
        </p:txBody>
      </p:sp>
      <p:sp>
        <p:nvSpPr>
          <p:cNvPr id="24" name="Title 1">
            <a:extLst>
              <a:ext uri="{FF2B5EF4-FFF2-40B4-BE49-F238E27FC236}">
                <a16:creationId xmlns:a16="http://schemas.microsoft.com/office/drawing/2014/main" id="{E2A6203D-7B0A-4FD8-B74B-56C407059BF2}"/>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1152772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AB682-E4FE-46B5-92EF-22E203DECF37}"/>
              </a:ext>
            </a:extLst>
          </p:cNvPr>
          <p:cNvSpPr/>
          <p:nvPr/>
        </p:nvSpPr>
        <p:spPr>
          <a:xfrm>
            <a:off x="193103" y="1366006"/>
            <a:ext cx="3768486" cy="456908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D32F3946-0AC6-4F11-8B18-D922E1C927BF}"/>
              </a:ext>
            </a:extLst>
          </p:cNvPr>
          <p:cNvSpPr txBox="1"/>
          <p:nvPr/>
        </p:nvSpPr>
        <p:spPr>
          <a:xfrm>
            <a:off x="193103" y="1014816"/>
            <a:ext cx="1623650" cy="300082"/>
          </a:xfrm>
          <a:prstGeom prst="rect">
            <a:avLst/>
          </a:prstGeom>
          <a:noFill/>
        </p:spPr>
        <p:txBody>
          <a:bodyPr wrap="none" rtlCol="0">
            <a:spAutoFit/>
          </a:bodyPr>
          <a:lstStyle/>
          <a:p>
            <a:r>
              <a:rPr lang="en-US" sz="1350" dirty="0"/>
              <a:t>Model of the system</a:t>
            </a:r>
          </a:p>
        </p:txBody>
      </p:sp>
      <p:sp>
        <p:nvSpPr>
          <p:cNvPr id="6" name="Oval 5">
            <a:extLst>
              <a:ext uri="{FF2B5EF4-FFF2-40B4-BE49-F238E27FC236}">
                <a16:creationId xmlns:a16="http://schemas.microsoft.com/office/drawing/2014/main" id="{E2546D65-64A4-47C1-9F88-BEC12DB6821C}"/>
              </a:ext>
            </a:extLst>
          </p:cNvPr>
          <p:cNvSpPr/>
          <p:nvPr/>
        </p:nvSpPr>
        <p:spPr>
          <a:xfrm>
            <a:off x="297856" y="1437946"/>
            <a:ext cx="1139403"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1</a:t>
            </a:r>
          </a:p>
        </p:txBody>
      </p:sp>
      <p:sp>
        <p:nvSpPr>
          <p:cNvPr id="7" name="Oval 6">
            <a:extLst>
              <a:ext uri="{FF2B5EF4-FFF2-40B4-BE49-F238E27FC236}">
                <a16:creationId xmlns:a16="http://schemas.microsoft.com/office/drawing/2014/main" id="{BFFF7E04-EF1E-4A13-88B3-7EFAF6E7A9C1}"/>
              </a:ext>
            </a:extLst>
          </p:cNvPr>
          <p:cNvSpPr/>
          <p:nvPr/>
        </p:nvSpPr>
        <p:spPr>
          <a:xfrm>
            <a:off x="297855" y="2314640"/>
            <a:ext cx="1139404"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2</a:t>
            </a:r>
          </a:p>
        </p:txBody>
      </p:sp>
      <p:sp>
        <p:nvSpPr>
          <p:cNvPr id="10" name="Oval 9">
            <a:extLst>
              <a:ext uri="{FF2B5EF4-FFF2-40B4-BE49-F238E27FC236}">
                <a16:creationId xmlns:a16="http://schemas.microsoft.com/office/drawing/2014/main" id="{098A90D8-9256-4084-B842-A64EB48D2F10}"/>
              </a:ext>
            </a:extLst>
          </p:cNvPr>
          <p:cNvSpPr/>
          <p:nvPr/>
        </p:nvSpPr>
        <p:spPr>
          <a:xfrm>
            <a:off x="297856" y="3191333"/>
            <a:ext cx="1139405" cy="6858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 3</a:t>
            </a:r>
          </a:p>
        </p:txBody>
      </p:sp>
      <p:sp>
        <p:nvSpPr>
          <p:cNvPr id="12" name="Rectangle 11">
            <a:extLst>
              <a:ext uri="{FF2B5EF4-FFF2-40B4-BE49-F238E27FC236}">
                <a16:creationId xmlns:a16="http://schemas.microsoft.com/office/drawing/2014/main" id="{6B42268B-6716-42FE-ABD2-821354064933}"/>
              </a:ext>
            </a:extLst>
          </p:cNvPr>
          <p:cNvSpPr/>
          <p:nvPr/>
        </p:nvSpPr>
        <p:spPr>
          <a:xfrm>
            <a:off x="357489" y="4092204"/>
            <a:ext cx="1079770"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1</a:t>
            </a:r>
          </a:p>
        </p:txBody>
      </p:sp>
      <p:sp>
        <p:nvSpPr>
          <p:cNvPr id="13" name="Rectangle 12">
            <a:extLst>
              <a:ext uri="{FF2B5EF4-FFF2-40B4-BE49-F238E27FC236}">
                <a16:creationId xmlns:a16="http://schemas.microsoft.com/office/drawing/2014/main" id="{07BC8668-FEC0-46BF-AE1A-1C150E6FE9CD}"/>
              </a:ext>
            </a:extLst>
          </p:cNvPr>
          <p:cNvSpPr/>
          <p:nvPr/>
        </p:nvSpPr>
        <p:spPr>
          <a:xfrm>
            <a:off x="357491" y="4812582"/>
            <a:ext cx="1079769" cy="60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Processor 2</a:t>
            </a:r>
          </a:p>
        </p:txBody>
      </p:sp>
      <p:sp>
        <p:nvSpPr>
          <p:cNvPr id="14" name="TextBox 13">
            <a:extLst>
              <a:ext uri="{FF2B5EF4-FFF2-40B4-BE49-F238E27FC236}">
                <a16:creationId xmlns:a16="http://schemas.microsoft.com/office/drawing/2014/main" id="{F05C1852-C7A7-45DD-A31F-F59E224FD05C}"/>
              </a:ext>
            </a:extLst>
          </p:cNvPr>
          <p:cNvSpPr txBox="1"/>
          <p:nvPr/>
        </p:nvSpPr>
        <p:spPr>
          <a:xfrm>
            <a:off x="1699908" y="1642346"/>
            <a:ext cx="327334" cy="300082"/>
          </a:xfrm>
          <a:prstGeom prst="rect">
            <a:avLst/>
          </a:prstGeom>
          <a:noFill/>
        </p:spPr>
        <p:txBody>
          <a:bodyPr wrap="none" rtlCol="0">
            <a:spAutoFit/>
          </a:bodyPr>
          <a:lstStyle/>
          <a:p>
            <a:r>
              <a:rPr lang="en-US" sz="1350" dirty="0"/>
              <a:t>T</a:t>
            </a:r>
            <a:r>
              <a:rPr lang="en-US" sz="1350" baseline="-25000" dirty="0"/>
              <a:t>1</a:t>
            </a:r>
          </a:p>
        </p:txBody>
      </p:sp>
      <p:sp>
        <p:nvSpPr>
          <p:cNvPr id="15" name="TextBox 14">
            <a:extLst>
              <a:ext uri="{FF2B5EF4-FFF2-40B4-BE49-F238E27FC236}">
                <a16:creationId xmlns:a16="http://schemas.microsoft.com/office/drawing/2014/main" id="{853F430E-CD79-427B-88BD-B84C16B4A1FE}"/>
              </a:ext>
            </a:extLst>
          </p:cNvPr>
          <p:cNvSpPr txBox="1"/>
          <p:nvPr/>
        </p:nvSpPr>
        <p:spPr>
          <a:xfrm>
            <a:off x="2093195" y="1642346"/>
            <a:ext cx="1744367" cy="300082"/>
          </a:xfrm>
          <a:prstGeom prst="rect">
            <a:avLst/>
          </a:prstGeom>
          <a:noFill/>
        </p:spPr>
        <p:txBody>
          <a:bodyPr wrap="square" rtlCol="0">
            <a:spAutoFit/>
          </a:bodyPr>
          <a:lstStyle/>
          <a:p>
            <a:r>
              <a:rPr lang="en-US" sz="1350" dirty="0"/>
              <a:t>C</a:t>
            </a:r>
            <a:r>
              <a:rPr lang="en-US" sz="1350" baseline="-25000" dirty="0"/>
              <a:t>1</a:t>
            </a:r>
            <a:r>
              <a:rPr lang="en-US" sz="1350" baseline="30000" dirty="0"/>
              <a:t>1</a:t>
            </a:r>
            <a:r>
              <a:rPr lang="en-US" sz="1350" dirty="0"/>
              <a:t> C</a:t>
            </a:r>
            <a:r>
              <a:rPr lang="en-US" sz="1350" baseline="-25000" dirty="0"/>
              <a:t>1</a:t>
            </a:r>
            <a:r>
              <a:rPr lang="en-US" sz="1350" baseline="30000" dirty="0"/>
              <a:t>2</a:t>
            </a:r>
            <a:r>
              <a:rPr lang="en-US" sz="1350" baseline="-25000" dirty="0"/>
              <a:t>  </a:t>
            </a:r>
            <a:r>
              <a:rPr lang="en-US" sz="1350" dirty="0"/>
              <a:t>C</a:t>
            </a:r>
            <a:r>
              <a:rPr lang="en-US" sz="1350" baseline="-25000" dirty="0"/>
              <a:t>1</a:t>
            </a:r>
            <a:r>
              <a:rPr lang="en-US" sz="1350" baseline="30000" dirty="0"/>
              <a:t>3</a:t>
            </a:r>
            <a:r>
              <a:rPr lang="en-US" sz="1350" dirty="0"/>
              <a:t>  C</a:t>
            </a:r>
            <a:r>
              <a:rPr lang="en-US" sz="1350" baseline="-25000" dirty="0"/>
              <a:t>1</a:t>
            </a:r>
            <a:r>
              <a:rPr lang="en-US" sz="1350" baseline="30000" dirty="0"/>
              <a:t>4</a:t>
            </a:r>
            <a:r>
              <a:rPr lang="en-US" sz="1350" baseline="-25000" dirty="0"/>
              <a:t>  </a:t>
            </a:r>
            <a:r>
              <a:rPr lang="en-US" sz="1350" dirty="0"/>
              <a:t>C</a:t>
            </a:r>
            <a:r>
              <a:rPr lang="en-US" sz="1350" baseline="-25000" dirty="0"/>
              <a:t>1</a:t>
            </a:r>
            <a:r>
              <a:rPr lang="en-US" sz="1350" baseline="30000" dirty="0"/>
              <a:t>5   </a:t>
            </a:r>
            <a:r>
              <a:rPr lang="en-US" sz="1350" dirty="0"/>
              <a:t>… </a:t>
            </a:r>
            <a:endParaRPr lang="en-US" sz="1350" baseline="-25000" dirty="0"/>
          </a:p>
        </p:txBody>
      </p:sp>
      <p:sp>
        <p:nvSpPr>
          <p:cNvPr id="16" name="TextBox 15">
            <a:extLst>
              <a:ext uri="{FF2B5EF4-FFF2-40B4-BE49-F238E27FC236}">
                <a16:creationId xmlns:a16="http://schemas.microsoft.com/office/drawing/2014/main" id="{410483A6-B5AA-4F6D-A374-DD961DA7F5B6}"/>
              </a:ext>
            </a:extLst>
          </p:cNvPr>
          <p:cNvSpPr txBox="1"/>
          <p:nvPr/>
        </p:nvSpPr>
        <p:spPr>
          <a:xfrm>
            <a:off x="1699908" y="2501095"/>
            <a:ext cx="327334" cy="300082"/>
          </a:xfrm>
          <a:prstGeom prst="rect">
            <a:avLst/>
          </a:prstGeom>
          <a:noFill/>
        </p:spPr>
        <p:txBody>
          <a:bodyPr wrap="none" rtlCol="0">
            <a:spAutoFit/>
          </a:bodyPr>
          <a:lstStyle/>
          <a:p>
            <a:r>
              <a:rPr lang="en-US" sz="1350" dirty="0"/>
              <a:t>T</a:t>
            </a:r>
            <a:r>
              <a:rPr lang="en-US" sz="1350" baseline="-25000" dirty="0"/>
              <a:t>2</a:t>
            </a:r>
          </a:p>
        </p:txBody>
      </p:sp>
      <p:sp>
        <p:nvSpPr>
          <p:cNvPr id="17" name="TextBox 16">
            <a:extLst>
              <a:ext uri="{FF2B5EF4-FFF2-40B4-BE49-F238E27FC236}">
                <a16:creationId xmlns:a16="http://schemas.microsoft.com/office/drawing/2014/main" id="{4B57D7D5-F862-46A6-BC41-E340ADF222A0}"/>
              </a:ext>
            </a:extLst>
          </p:cNvPr>
          <p:cNvSpPr txBox="1"/>
          <p:nvPr/>
        </p:nvSpPr>
        <p:spPr>
          <a:xfrm>
            <a:off x="2093195" y="2501095"/>
            <a:ext cx="1744367" cy="300082"/>
          </a:xfrm>
          <a:prstGeom prst="rect">
            <a:avLst/>
          </a:prstGeom>
          <a:noFill/>
        </p:spPr>
        <p:txBody>
          <a:bodyPr wrap="square" rtlCol="0">
            <a:spAutoFit/>
          </a:bodyPr>
          <a:lstStyle/>
          <a:p>
            <a:r>
              <a:rPr lang="en-US" sz="1350" dirty="0"/>
              <a:t>C</a:t>
            </a:r>
            <a:r>
              <a:rPr lang="en-US" sz="1350" baseline="-25000" dirty="0"/>
              <a:t>2</a:t>
            </a:r>
            <a:r>
              <a:rPr lang="en-US" sz="1350" baseline="30000" dirty="0"/>
              <a:t>1</a:t>
            </a:r>
            <a:r>
              <a:rPr lang="en-US" sz="1350" dirty="0"/>
              <a:t> C</a:t>
            </a:r>
            <a:r>
              <a:rPr lang="en-US" sz="1350" baseline="-25000" dirty="0"/>
              <a:t>2</a:t>
            </a:r>
            <a:r>
              <a:rPr lang="en-US" sz="1350" baseline="30000" dirty="0"/>
              <a:t>2</a:t>
            </a:r>
            <a:r>
              <a:rPr lang="en-US" sz="1350" baseline="-25000" dirty="0"/>
              <a:t>  </a:t>
            </a:r>
            <a:r>
              <a:rPr lang="en-US" sz="1350" dirty="0"/>
              <a:t>C</a:t>
            </a:r>
            <a:r>
              <a:rPr lang="en-US" sz="1350" baseline="-25000" dirty="0"/>
              <a:t>2</a:t>
            </a:r>
            <a:r>
              <a:rPr lang="en-US" sz="1350" baseline="30000" dirty="0"/>
              <a:t>3</a:t>
            </a:r>
            <a:r>
              <a:rPr lang="en-US" sz="1350" dirty="0"/>
              <a:t>  C</a:t>
            </a:r>
            <a:r>
              <a:rPr lang="en-US" sz="1350" baseline="-25000" dirty="0"/>
              <a:t>2</a:t>
            </a:r>
            <a:r>
              <a:rPr lang="en-US" sz="1350" baseline="30000" dirty="0"/>
              <a:t>4</a:t>
            </a:r>
            <a:r>
              <a:rPr lang="en-US" sz="1350" baseline="-25000" dirty="0"/>
              <a:t>  </a:t>
            </a:r>
            <a:r>
              <a:rPr lang="en-US" sz="1350" dirty="0"/>
              <a:t>C</a:t>
            </a:r>
            <a:r>
              <a:rPr lang="en-US" sz="1350" baseline="-25000" dirty="0"/>
              <a:t>2</a:t>
            </a:r>
            <a:r>
              <a:rPr lang="en-US" sz="1350" baseline="30000" dirty="0"/>
              <a:t>5   </a:t>
            </a:r>
            <a:r>
              <a:rPr lang="en-US" sz="1350" dirty="0"/>
              <a:t>… </a:t>
            </a:r>
            <a:endParaRPr lang="en-US" sz="1350" baseline="-25000" dirty="0"/>
          </a:p>
        </p:txBody>
      </p:sp>
      <p:sp>
        <p:nvSpPr>
          <p:cNvPr id="18" name="TextBox 17">
            <a:extLst>
              <a:ext uri="{FF2B5EF4-FFF2-40B4-BE49-F238E27FC236}">
                <a16:creationId xmlns:a16="http://schemas.microsoft.com/office/drawing/2014/main" id="{A4BBD7FD-0042-4C6A-B56D-3AB6FE98210C}"/>
              </a:ext>
            </a:extLst>
          </p:cNvPr>
          <p:cNvSpPr txBox="1"/>
          <p:nvPr/>
        </p:nvSpPr>
        <p:spPr>
          <a:xfrm>
            <a:off x="1699908" y="3350097"/>
            <a:ext cx="327334" cy="300082"/>
          </a:xfrm>
          <a:prstGeom prst="rect">
            <a:avLst/>
          </a:prstGeom>
          <a:noFill/>
        </p:spPr>
        <p:txBody>
          <a:bodyPr wrap="none" rtlCol="0">
            <a:spAutoFit/>
          </a:bodyPr>
          <a:lstStyle/>
          <a:p>
            <a:r>
              <a:rPr lang="en-US" sz="1350" dirty="0"/>
              <a:t>T</a:t>
            </a:r>
            <a:r>
              <a:rPr lang="en-US" sz="1350" baseline="-25000" dirty="0"/>
              <a:t>3</a:t>
            </a:r>
          </a:p>
        </p:txBody>
      </p:sp>
      <p:sp>
        <p:nvSpPr>
          <p:cNvPr id="19" name="TextBox 18">
            <a:extLst>
              <a:ext uri="{FF2B5EF4-FFF2-40B4-BE49-F238E27FC236}">
                <a16:creationId xmlns:a16="http://schemas.microsoft.com/office/drawing/2014/main" id="{B32D6DCF-A8EA-474A-80A7-B255D659EFF2}"/>
              </a:ext>
            </a:extLst>
          </p:cNvPr>
          <p:cNvSpPr txBox="1"/>
          <p:nvPr/>
        </p:nvSpPr>
        <p:spPr>
          <a:xfrm>
            <a:off x="2093195" y="3350097"/>
            <a:ext cx="1744367" cy="300082"/>
          </a:xfrm>
          <a:prstGeom prst="rect">
            <a:avLst/>
          </a:prstGeom>
          <a:noFill/>
        </p:spPr>
        <p:txBody>
          <a:bodyPr wrap="square" rtlCol="0">
            <a:spAutoFit/>
          </a:bodyPr>
          <a:lstStyle/>
          <a:p>
            <a:r>
              <a:rPr lang="en-US" sz="1350" dirty="0"/>
              <a:t>C</a:t>
            </a:r>
            <a:r>
              <a:rPr lang="en-US" sz="1350" baseline="-25000" dirty="0"/>
              <a:t>3</a:t>
            </a:r>
            <a:r>
              <a:rPr lang="en-US" sz="1350" baseline="30000" dirty="0"/>
              <a:t>1</a:t>
            </a:r>
            <a:r>
              <a:rPr lang="en-US" sz="1350" dirty="0"/>
              <a:t> C</a:t>
            </a:r>
            <a:r>
              <a:rPr lang="en-US" sz="1350" baseline="-25000" dirty="0"/>
              <a:t>3</a:t>
            </a:r>
            <a:r>
              <a:rPr lang="en-US" sz="1350" baseline="30000" dirty="0"/>
              <a:t>2</a:t>
            </a:r>
            <a:r>
              <a:rPr lang="en-US" sz="1350" baseline="-25000" dirty="0"/>
              <a:t>  </a:t>
            </a:r>
            <a:r>
              <a:rPr lang="en-US" sz="1350" dirty="0"/>
              <a:t>C</a:t>
            </a:r>
            <a:r>
              <a:rPr lang="en-US" sz="1350" baseline="-25000" dirty="0"/>
              <a:t>3</a:t>
            </a:r>
            <a:r>
              <a:rPr lang="en-US" sz="1350" baseline="30000" dirty="0"/>
              <a:t>3</a:t>
            </a:r>
            <a:r>
              <a:rPr lang="en-US" sz="1350" dirty="0"/>
              <a:t>  C</a:t>
            </a:r>
            <a:r>
              <a:rPr lang="en-US" sz="1350" baseline="-25000" dirty="0"/>
              <a:t>3</a:t>
            </a:r>
            <a:r>
              <a:rPr lang="en-US" sz="1350" baseline="30000" dirty="0"/>
              <a:t>4</a:t>
            </a:r>
            <a:r>
              <a:rPr lang="en-US" sz="1350" baseline="-25000" dirty="0"/>
              <a:t>  </a:t>
            </a:r>
            <a:r>
              <a:rPr lang="en-US" sz="1350" dirty="0"/>
              <a:t>C</a:t>
            </a:r>
            <a:r>
              <a:rPr lang="en-US" sz="1350" baseline="-25000" dirty="0"/>
              <a:t>3</a:t>
            </a:r>
            <a:r>
              <a:rPr lang="en-US" sz="1350" baseline="30000" dirty="0"/>
              <a:t>5   </a:t>
            </a:r>
            <a:r>
              <a:rPr lang="en-US" sz="1350" dirty="0"/>
              <a:t>… </a:t>
            </a:r>
            <a:endParaRPr lang="en-US" sz="1350" baseline="-25000" dirty="0"/>
          </a:p>
        </p:txBody>
      </p:sp>
      <p:sp>
        <p:nvSpPr>
          <p:cNvPr id="20" name="TextBox 19">
            <a:extLst>
              <a:ext uri="{FF2B5EF4-FFF2-40B4-BE49-F238E27FC236}">
                <a16:creationId xmlns:a16="http://schemas.microsoft.com/office/drawing/2014/main" id="{2417995E-60E4-446D-A0D1-667EB3D01998}"/>
              </a:ext>
            </a:extLst>
          </p:cNvPr>
          <p:cNvSpPr txBox="1"/>
          <p:nvPr/>
        </p:nvSpPr>
        <p:spPr>
          <a:xfrm>
            <a:off x="1830644" y="5576376"/>
            <a:ext cx="292068" cy="300082"/>
          </a:xfrm>
          <a:prstGeom prst="rect">
            <a:avLst/>
          </a:prstGeom>
          <a:noFill/>
        </p:spPr>
        <p:txBody>
          <a:bodyPr wrap="none" rtlCol="0">
            <a:spAutoFit/>
          </a:bodyPr>
          <a:lstStyle/>
          <a:p>
            <a:r>
              <a:rPr lang="en-US" sz="1350" dirty="0"/>
              <a:t>H</a:t>
            </a:r>
            <a:endParaRPr lang="en-US" sz="1350" baseline="-25000" dirty="0"/>
          </a:p>
        </p:txBody>
      </p:sp>
      <p:sp>
        <p:nvSpPr>
          <p:cNvPr id="21" name="TextBox 20">
            <a:extLst>
              <a:ext uri="{FF2B5EF4-FFF2-40B4-BE49-F238E27FC236}">
                <a16:creationId xmlns:a16="http://schemas.microsoft.com/office/drawing/2014/main" id="{E73C6DE7-70BC-40F4-A094-3F517F27A5B1}"/>
              </a:ext>
            </a:extLst>
          </p:cNvPr>
          <p:cNvSpPr txBox="1"/>
          <p:nvPr/>
        </p:nvSpPr>
        <p:spPr>
          <a:xfrm>
            <a:off x="2455646" y="5575302"/>
            <a:ext cx="279244" cy="300082"/>
          </a:xfrm>
          <a:prstGeom prst="rect">
            <a:avLst/>
          </a:prstGeom>
          <a:noFill/>
        </p:spPr>
        <p:txBody>
          <a:bodyPr wrap="none" rtlCol="0">
            <a:spAutoFit/>
          </a:bodyPr>
          <a:lstStyle/>
          <a:p>
            <a:r>
              <a:rPr lang="en-US" sz="1350" dirty="0"/>
              <a:t>B</a:t>
            </a:r>
            <a:endParaRPr lang="en-US" sz="1350" baseline="-25000" dirty="0"/>
          </a:p>
        </p:txBody>
      </p:sp>
      <p:cxnSp>
        <p:nvCxnSpPr>
          <p:cNvPr id="8" name="Straight Arrow Connector 7">
            <a:extLst>
              <a:ext uri="{FF2B5EF4-FFF2-40B4-BE49-F238E27FC236}">
                <a16:creationId xmlns:a16="http://schemas.microsoft.com/office/drawing/2014/main" id="{E110B707-D1FC-4CA9-9432-FC7E6BCAEA89}"/>
              </a:ext>
            </a:extLst>
          </p:cNvPr>
          <p:cNvCxnSpPr>
            <a:cxnSpLocks/>
          </p:cNvCxnSpPr>
          <p:nvPr/>
        </p:nvCxnSpPr>
        <p:spPr>
          <a:xfrm flipH="1" flipV="1">
            <a:off x="2830749" y="1856767"/>
            <a:ext cx="1741251" cy="80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F2CA50-3711-4B01-90CB-DC0A753F7822}"/>
              </a:ext>
            </a:extLst>
          </p:cNvPr>
          <p:cNvSpPr txBox="1"/>
          <p:nvPr/>
        </p:nvSpPr>
        <p:spPr>
          <a:xfrm>
            <a:off x="4572000" y="2519040"/>
            <a:ext cx="3958520" cy="300082"/>
          </a:xfrm>
          <a:prstGeom prst="rect">
            <a:avLst/>
          </a:prstGeom>
          <a:noFill/>
        </p:spPr>
        <p:txBody>
          <a:bodyPr wrap="none" rtlCol="0">
            <a:spAutoFit/>
          </a:bodyPr>
          <a:lstStyle/>
          <a:p>
            <a:r>
              <a:rPr lang="en-US" sz="1350" dirty="0"/>
              <a:t>Execution time of task 1 if it is assigned 3 cache colors</a:t>
            </a:r>
          </a:p>
        </p:txBody>
      </p:sp>
      <p:cxnSp>
        <p:nvCxnSpPr>
          <p:cNvPr id="26" name="Straight Arrow Connector 25">
            <a:extLst>
              <a:ext uri="{FF2B5EF4-FFF2-40B4-BE49-F238E27FC236}">
                <a16:creationId xmlns:a16="http://schemas.microsoft.com/office/drawing/2014/main" id="{611D8935-7CC6-48AA-9203-BAD2961F3D9A}"/>
              </a:ext>
            </a:extLst>
          </p:cNvPr>
          <p:cNvCxnSpPr>
            <a:cxnSpLocks/>
          </p:cNvCxnSpPr>
          <p:nvPr/>
        </p:nvCxnSpPr>
        <p:spPr>
          <a:xfrm flipH="1" flipV="1">
            <a:off x="3122579" y="1856767"/>
            <a:ext cx="1500568" cy="579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631300-CDC7-48F7-8BCA-E53BC79D18A0}"/>
              </a:ext>
            </a:extLst>
          </p:cNvPr>
          <p:cNvSpPr txBox="1"/>
          <p:nvPr/>
        </p:nvSpPr>
        <p:spPr>
          <a:xfrm>
            <a:off x="4572000" y="2282763"/>
            <a:ext cx="3958520" cy="300082"/>
          </a:xfrm>
          <a:prstGeom prst="rect">
            <a:avLst/>
          </a:prstGeom>
          <a:noFill/>
        </p:spPr>
        <p:txBody>
          <a:bodyPr wrap="none" rtlCol="0">
            <a:spAutoFit/>
          </a:bodyPr>
          <a:lstStyle/>
          <a:p>
            <a:r>
              <a:rPr lang="en-US" sz="1350" dirty="0"/>
              <a:t>Execution time of task 1 if it is assigned 4 cache colors</a:t>
            </a:r>
          </a:p>
        </p:txBody>
      </p:sp>
      <p:sp>
        <p:nvSpPr>
          <p:cNvPr id="24" name="Title 1">
            <a:extLst>
              <a:ext uri="{FF2B5EF4-FFF2-40B4-BE49-F238E27FC236}">
                <a16:creationId xmlns:a16="http://schemas.microsoft.com/office/drawing/2014/main" id="{86BFD17E-FFE3-427B-8D6F-AC6BEAFDECBC}"/>
              </a:ext>
            </a:extLst>
          </p:cNvPr>
          <p:cNvSpPr>
            <a:spLocks noGrp="1"/>
          </p:cNvSpPr>
          <p:nvPr>
            <p:ph type="title"/>
          </p:nvPr>
        </p:nvSpPr>
        <p:spPr>
          <a:xfrm>
            <a:off x="2122897" y="857250"/>
            <a:ext cx="5532116" cy="508756"/>
          </a:xfrm>
        </p:spPr>
        <p:txBody>
          <a:bodyPr>
            <a:normAutofit fontScale="90000"/>
          </a:bodyPr>
          <a:lstStyle/>
          <a:p>
            <a:r>
              <a:rPr lang="en-US" dirty="0"/>
              <a:t>What the configuration tool does</a:t>
            </a:r>
          </a:p>
        </p:txBody>
      </p:sp>
    </p:spTree>
    <p:extLst>
      <p:ext uri="{BB962C8B-B14F-4D97-AF65-F5344CB8AC3E}">
        <p14:creationId xmlns:p14="http://schemas.microsoft.com/office/powerpoint/2010/main" val="2915532190"/>
      </p:ext>
    </p:extLst>
  </p:cSld>
  <p:clrMapOvr>
    <a:masterClrMapping/>
  </p:clrMapOvr>
</p:sld>
</file>

<file path=ppt/theme/theme1.xml><?xml version="1.0" encoding="utf-8"?>
<a:theme xmlns:a="http://schemas.openxmlformats.org/drawingml/2006/main" name="SEI_Template">
  <a:themeElements>
    <a:clrScheme name="Custom 11">
      <a:dk1>
        <a:srgbClr val="000000"/>
      </a:dk1>
      <a:lt1>
        <a:srgbClr val="FFFFFF"/>
      </a:lt1>
      <a:dk2>
        <a:srgbClr val="1D4477"/>
      </a:dk2>
      <a:lt2>
        <a:srgbClr val="A4A4A4"/>
      </a:lt2>
      <a:accent1>
        <a:srgbClr val="1D4477"/>
      </a:accent1>
      <a:accent2>
        <a:srgbClr val="996729"/>
      </a:accent2>
      <a:accent3>
        <a:srgbClr val="28773C"/>
      </a:accent3>
      <a:accent4>
        <a:srgbClr val="E8A813"/>
      </a:accent4>
      <a:accent5>
        <a:srgbClr val="178AA0"/>
      </a:accent5>
      <a:accent6>
        <a:srgbClr val="B73529"/>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narrow" id="{DDF51506-D64C-4F98-9E96-EE31DAB439EA}" vid="{DD6C31AD-E5A8-43D6-AE31-B915EB988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Tool_for_configuration_of_coordinated_cache_and_bank</Template>
  <TotalTime>16</TotalTime>
  <Words>2794</Words>
  <Application>Microsoft Office PowerPoint</Application>
  <PresentationFormat>On-screen Show (4:3)</PresentationFormat>
  <Paragraphs>541</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Symbol</vt:lpstr>
      <vt:lpstr>SEI_Template</vt:lpstr>
      <vt:lpstr>Tool for configuration of coordinated cache and bank coloring</vt:lpstr>
      <vt:lpstr>PowerPoint Presentation</vt:lpstr>
      <vt:lpstr>Background:   * About multicore. Multicore processors are the norm today. This has been the case in desktop and    laptop computers for 15 years. This has been the case for mobile computing for 10 years. In DoD, for    non-safety-critical systems, multicore system have started to be used. In DoD, for safety-critical systems,    multicores (with all cores enabled) are currently not used but there is great interest in finding ways to do    so.  * About multicore and timing. Multicore processors tend to have shared memory (both DRAM memory    shared between processor cores and shared physical address space between processor cores). There    are also many resources that aim to speed up execution (e.g., cache) and there are resources for    connecting processor cores to memory (e.g., memory bus). On a higher level, one can say that there are    resources in the memory system that are shared between processor cores and hence they may be shared    between processes/threads on different processor cores. For some of these resources, it holds that the    resource can only be used by one thread/process at a time  (e.g., memory bus). For other resources, it    holds that the use of one resource by one thread causes another thread later to execute more slowly    (e.g., cache eviction).  * Mechanism. The SEI has developed a technique called coordinated cache and bank coloring. See         N. Suzuki et al., “Coordinated bank and cache coloring for temporal protection of memory accesses,”        ICESS 2013.    This technique involves changing the virtual memory manager in the operating system. It also involves    deciding how the virtual memory manager should work; we call it configuration. This slide deck presents    the tool for configuration. </vt:lpstr>
      <vt:lpstr> * The advantages of the mechanism. For a mechanism, two properties are desirable:       1. Providing timing isolation with respect to both cache and bank.       2. Requiring only the use of the virtual memory system (i.e., not depend on instructions or            features that are available in only few processors). This is important for systems that may            have long life-time (decades).     As far as we know, coordinated cache and bank coloring is the only technique that offers these     two properties. (there are other techniques for cache coloring but they do not achieve bank     coloring; there are techniques for bank coloring but they do not achieve cache coloring; there     are techniques that use cache locking but this requires special instructions).  * The disadvantages of the mechanism:       1. Since it requires changing the behavior of the virtual memory system, it           requires changing the operating system.       2. May require that at most a fraction of the available physical memory is used.     There are ways to alleviate these drawbacks. For example, for the former, it is sometimes     possible to use kernel modules. For the latter, one can distinguish hard and soft real-time     and take advantage of that. </vt:lpstr>
      <vt:lpstr>What the configuration tool does</vt:lpstr>
      <vt:lpstr>What the configuration tool does</vt:lpstr>
      <vt:lpstr>What the configuration tool does</vt:lpstr>
      <vt:lpstr>What the configuration tool does</vt:lpstr>
      <vt:lpstr>What the configuration tool does</vt:lpstr>
      <vt:lpstr>What the configuration tool does</vt:lpstr>
      <vt:lpstr>What the configuration tool does</vt:lpstr>
      <vt:lpstr>What the configuration tool does</vt:lpstr>
      <vt:lpstr>What the configuration tool does</vt:lpstr>
      <vt:lpstr>What the configuration tool does</vt:lpstr>
      <vt:lpstr>Understanding the constraints on configuration</vt:lpstr>
      <vt:lpstr>Understanding the constraints on configuration</vt:lpstr>
      <vt:lpstr>Understanding the constraints on configuration</vt:lpstr>
      <vt:lpstr>Understanding the constraints on configuration</vt:lpstr>
      <vt:lpstr>Understanding the constraints on configuration</vt:lpstr>
      <vt:lpstr>Understanding the constraints on configuration</vt:lpstr>
      <vt:lpstr>Understanding the constraints on configuration</vt:lpstr>
      <vt:lpstr>The figure on previous slide shows a concrete allocation. We will however create an abstract allocation which can then be converted to a concrete allocation. The next slide shows an abstract allocation.</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Assume task 1 and task 2 are assigned to processor 1 and task 3, task 4, and task 5 are assigned to processor 2.</vt:lpstr>
      <vt:lpstr>The configuration tool can be downloaded at   http://www.andrew.cmu.edu/user/banderss/software/coordinated_cache_and_bank_coloring_configuration/completeisolation.c.</vt:lpstr>
      <vt:lpstr>Let us now see some screenshot from the use of the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use in a DevOps pipeline  1. In each thread/process, the source code needs to be modified to that before the thread/process starts execution, it reads from a text file to get information. With this information, it calls RK-functions to setup the coordinate cache and bank coloring and also assign it to processor core. Each thread/process has its own file that it reads from in order to get this info to pass to RK-functions. Each thread/process also has an associated file that describes parameters (e.g., period, execution time with different cache colors).  2. When “make” is run, a configuration preparation tool (not yet developed) is invoked. It gathers information about threads/processes from the aforementioned files and puts this info to a single file. This single file is input to the configuration tool (which we already have). Then the configuration tool generates the configuration to a file. A configuration effector tool (not yet developed) reads this file and writes to various files for each thread/process.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 for configuration of coordinated cache and bank coloring</dc:title>
  <dc:creator>Bjorn Andersson</dc:creator>
  <cp:lastModifiedBy>Bjorn Andersson</cp:lastModifiedBy>
  <cp:revision>4</cp:revision>
  <cp:lastPrinted>2015-11-05T19:18:24Z</cp:lastPrinted>
  <dcterms:created xsi:type="dcterms:W3CDTF">2021-03-08T17:20:50Z</dcterms:created>
  <dcterms:modified xsi:type="dcterms:W3CDTF">2021-03-08T18:35:51Z</dcterms:modified>
</cp:coreProperties>
</file>